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Lst>
  <p:sldSz cx="18288000" cy="10287000"/>
  <p:notesSz cx="6858000" cy="9144000"/>
  <p:embeddedFontLst>
    <p:embeddedFont>
      <p:font typeface="Poppins Ultra-Bold" charset="1" panose="00000900000000000000"/>
      <p:regular r:id="rId19"/>
    </p:embeddedFont>
    <p:embeddedFont>
      <p:font typeface="Open Sans Bold" charset="1" panose="020B0806030504020204"/>
      <p:regular r:id="rId20"/>
    </p:embeddedFont>
    <p:embeddedFont>
      <p:font typeface="Open Sans" charset="1" panose="020B0606030504020204"/>
      <p:regular r:id="rId21"/>
    </p:embeddedFont>
    <p:embeddedFont>
      <p:font typeface="Poppins Bold" charset="1" panose="00000800000000000000"/>
      <p:regular r:id="rId22"/>
    </p:embeddedFont>
    <p:embeddedFont>
      <p:font typeface="Poppins" charset="1" panose="00000500000000000000"/>
      <p:regular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jpeg" Type="http://schemas.openxmlformats.org/officeDocument/2006/relationships/image"/><Relationship Id="rId5" Target="../media/image4.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9.png" Type="http://schemas.openxmlformats.org/officeDocument/2006/relationships/image"/><Relationship Id="rId11" Target="../media/image50.svg" Type="http://schemas.openxmlformats.org/officeDocument/2006/relationships/image"/><Relationship Id="rId12" Target="../media/image51.png" Type="http://schemas.openxmlformats.org/officeDocument/2006/relationships/image"/><Relationship Id="rId13" Target="../media/image52.svg" Type="http://schemas.openxmlformats.org/officeDocument/2006/relationships/image"/><Relationship Id="rId14" Target="../media/image53.png" Type="http://schemas.openxmlformats.org/officeDocument/2006/relationships/image"/><Relationship Id="rId15" Target="../media/image54.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43.png" Type="http://schemas.openxmlformats.org/officeDocument/2006/relationships/image"/><Relationship Id="rId5" Target="../media/image44.png" Type="http://schemas.openxmlformats.org/officeDocument/2006/relationships/image"/><Relationship Id="rId6" Target="../media/image45.png" Type="http://schemas.openxmlformats.org/officeDocument/2006/relationships/image"/><Relationship Id="rId7" Target="../media/image46.png" Type="http://schemas.openxmlformats.org/officeDocument/2006/relationships/image"/><Relationship Id="rId8" Target="../media/image47.png" Type="http://schemas.openxmlformats.org/officeDocument/2006/relationships/image"/><Relationship Id="rId9" Target="../media/image48.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55.png" Type="http://schemas.openxmlformats.org/officeDocument/2006/relationships/image"/><Relationship Id="rId5" Target="../media/image56.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57.jpeg" Type="http://schemas.openxmlformats.org/officeDocument/2006/relationships/image"/><Relationship Id="rId5" Target="../media/image58.jpe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59.jpeg" Type="http://schemas.openxmlformats.org/officeDocument/2006/relationships/image"/><Relationship Id="rId5" Target="https://huggingface.co/Vrajk/mri-impressions" TargetMode="External" Type="http://schemas.openxmlformats.org/officeDocument/2006/relationships/hyperlink"/><Relationship Id="rId6" Target="https://huggingface.co/spaces/Vrajk/mri" TargetMode="External" Type="http://schemas.openxmlformats.org/officeDocument/2006/relationships/hyperlink"/><Relationship Id="rId7" Target="../media/image60.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5.jpeg" Type="http://schemas.openxmlformats.org/officeDocument/2006/relationships/image"/><Relationship Id="rId5" Target="../media/image6.png" Type="http://schemas.openxmlformats.org/officeDocument/2006/relationships/image"/><Relationship Id="rId6" Target="../media/image7.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10.png" Type="http://schemas.openxmlformats.org/officeDocument/2006/relationships/image"/><Relationship Id="rId5" Target="../media/image11.svg" Type="http://schemas.openxmlformats.org/officeDocument/2006/relationships/image"/><Relationship Id="rId6" Target="../media/image1.png" Type="http://schemas.openxmlformats.org/officeDocument/2006/relationships/image"/><Relationship Id="rId7" Target="../media/image2.svg" Type="http://schemas.openxmlformats.org/officeDocument/2006/relationships/image"/><Relationship Id="rId8" Target="../media/image12.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3.png" Type="http://schemas.openxmlformats.org/officeDocument/2006/relationships/image"/><Relationship Id="rId5" Target="../media/image14.png" Type="http://schemas.openxmlformats.org/officeDocument/2006/relationships/image"/><Relationship Id="rId6" Target="../media/image15.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6.png" Type="http://schemas.openxmlformats.org/officeDocument/2006/relationships/image"/><Relationship Id="rId5" Target="../media/image17.svg" Type="http://schemas.openxmlformats.org/officeDocument/2006/relationships/image"/><Relationship Id="rId6" Target="../media/image18.png" Type="http://schemas.openxmlformats.org/officeDocument/2006/relationships/image"/><Relationship Id="rId7" Target="../media/image19.svg" Type="http://schemas.openxmlformats.org/officeDocument/2006/relationships/image"/><Relationship Id="rId8" Target="../media/image20.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1.jpeg" Type="http://schemas.openxmlformats.org/officeDocument/2006/relationships/image"/><Relationship Id="rId5" Target="../media/image22.jpeg" Type="http://schemas.openxmlformats.org/officeDocument/2006/relationships/image"/><Relationship Id="rId6" Target="../media/image23.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0.png" Type="http://schemas.openxmlformats.org/officeDocument/2006/relationships/image"/><Relationship Id="rId11" Target="../media/image31.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24.png" Type="http://schemas.openxmlformats.org/officeDocument/2006/relationships/image"/><Relationship Id="rId5" Target="../media/image25.png" Type="http://schemas.openxmlformats.org/officeDocument/2006/relationships/image"/><Relationship Id="rId6" Target="../media/image26.svg" Type="http://schemas.openxmlformats.org/officeDocument/2006/relationships/image"/><Relationship Id="rId7" Target="../media/image27.png" Type="http://schemas.openxmlformats.org/officeDocument/2006/relationships/image"/><Relationship Id="rId8" Target="../media/image28.png" Type="http://schemas.openxmlformats.org/officeDocument/2006/relationships/image"/><Relationship Id="rId9" Target="../media/image29.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8.png" Type="http://schemas.openxmlformats.org/officeDocument/2006/relationships/image"/><Relationship Id="rId11" Target="../media/image39.png" Type="http://schemas.openxmlformats.org/officeDocument/2006/relationships/image"/><Relationship Id="rId2" Target="../media/image32.png" Type="http://schemas.openxmlformats.org/officeDocument/2006/relationships/image"/><Relationship Id="rId3" Target="../media/image33.svg" Type="http://schemas.openxmlformats.org/officeDocument/2006/relationships/image"/><Relationship Id="rId4" Target="../media/image34.png" Type="http://schemas.openxmlformats.org/officeDocument/2006/relationships/image"/><Relationship Id="rId5" Target="../media/image35.svg" Type="http://schemas.openxmlformats.org/officeDocument/2006/relationships/image"/><Relationship Id="rId6" Target="../media/image36.png" Type="http://schemas.openxmlformats.org/officeDocument/2006/relationships/image"/><Relationship Id="rId7" Target="../media/image37.svg" Type="http://schemas.openxmlformats.org/officeDocument/2006/relationships/image"/><Relationship Id="rId8" Target="../media/image1.png" Type="http://schemas.openxmlformats.org/officeDocument/2006/relationships/image"/><Relationship Id="rId9" Target="../media/image2.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0.png" Type="http://schemas.openxmlformats.org/officeDocument/2006/relationships/image"/><Relationship Id="rId11" Target="https://huggingface.co/spaces/Vrajk/mri" TargetMode="External" Type="http://schemas.openxmlformats.org/officeDocument/2006/relationships/hyperlink"/><Relationship Id="rId12" Target="../media/image41.png" Type="http://schemas.openxmlformats.org/officeDocument/2006/relationships/image"/><Relationship Id="rId13" Target="../media/image42.svg" Type="http://schemas.openxmlformats.org/officeDocument/2006/relationships/image"/><Relationship Id="rId2" Target="../media/image32.png" Type="http://schemas.openxmlformats.org/officeDocument/2006/relationships/image"/><Relationship Id="rId3" Target="../media/image33.svg" Type="http://schemas.openxmlformats.org/officeDocument/2006/relationships/image"/><Relationship Id="rId4" Target="../media/image34.png" Type="http://schemas.openxmlformats.org/officeDocument/2006/relationships/image"/><Relationship Id="rId5" Target="../media/image35.svg" Type="http://schemas.openxmlformats.org/officeDocument/2006/relationships/image"/><Relationship Id="rId6" Target="../media/image36.png" Type="http://schemas.openxmlformats.org/officeDocument/2006/relationships/image"/><Relationship Id="rId7" Target="../media/image37.svg" Type="http://schemas.openxmlformats.org/officeDocument/2006/relationships/image"/><Relationship Id="rId8" Target="../media/image1.png" Type="http://schemas.openxmlformats.org/officeDocument/2006/relationships/image"/><Relationship Id="rId9" Target="../media/image2.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865001" y="3348020"/>
            <a:ext cx="550344" cy="508317"/>
          </a:xfrm>
          <a:custGeom>
            <a:avLst/>
            <a:gdLst/>
            <a:ahLst/>
            <a:cxnLst/>
            <a:rect r="r" b="b" t="t" l="l"/>
            <a:pathLst>
              <a:path h="508317" w="550344">
                <a:moveTo>
                  <a:pt x="0" y="0"/>
                </a:moveTo>
                <a:lnTo>
                  <a:pt x="550344" y="0"/>
                </a:lnTo>
                <a:lnTo>
                  <a:pt x="550344" y="508318"/>
                </a:lnTo>
                <a:lnTo>
                  <a:pt x="0" y="50831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2786552" y="4581568"/>
            <a:ext cx="8731190" cy="8731190"/>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33B291">
                    <a:alpha val="100000"/>
                  </a:srgbClr>
                </a:gs>
                <a:gs pos="100000">
                  <a:srgbClr val="1E5ACD">
                    <a:alpha val="100000"/>
                  </a:srgbClr>
                </a:gs>
              </a:gsLst>
              <a:lin ang="2700000"/>
            </a:gradFill>
          </p:spPr>
        </p:sp>
        <p:sp>
          <p:nvSpPr>
            <p:cNvPr name="TextBox 5" id="5"/>
            <p:cNvSpPr txBox="true"/>
            <p:nvPr/>
          </p:nvSpPr>
          <p:spPr>
            <a:xfrm>
              <a:off x="76200" y="9525"/>
              <a:ext cx="660400" cy="727075"/>
            </a:xfrm>
            <a:prstGeom prst="rect">
              <a:avLst/>
            </a:prstGeom>
          </p:spPr>
          <p:txBody>
            <a:bodyPr anchor="ctr" rtlCol="false" tIns="50800" lIns="50800" bIns="50800" rIns="50800"/>
            <a:lstStyle/>
            <a:p>
              <a:pPr algn="ctr">
                <a:lnSpc>
                  <a:spcPts val="3359"/>
                </a:lnSpc>
              </a:pPr>
            </a:p>
          </p:txBody>
        </p:sp>
      </p:grpSp>
      <p:grpSp>
        <p:nvGrpSpPr>
          <p:cNvPr name="Group 6" id="6"/>
          <p:cNvGrpSpPr/>
          <p:nvPr/>
        </p:nvGrpSpPr>
        <p:grpSpPr>
          <a:xfrm rot="0">
            <a:off x="1303872" y="3021103"/>
            <a:ext cx="6393401" cy="6393401"/>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8" id="8"/>
            <p:cNvSpPr txBox="true"/>
            <p:nvPr/>
          </p:nvSpPr>
          <p:spPr>
            <a:xfrm>
              <a:off x="76200" y="9525"/>
              <a:ext cx="660400" cy="727075"/>
            </a:xfrm>
            <a:prstGeom prst="rect">
              <a:avLst/>
            </a:prstGeom>
          </p:spPr>
          <p:txBody>
            <a:bodyPr anchor="ctr" rtlCol="false" tIns="48573" lIns="48573" bIns="48573" rIns="48573"/>
            <a:lstStyle/>
            <a:p>
              <a:pPr algn="ctr">
                <a:lnSpc>
                  <a:spcPts val="3359"/>
                </a:lnSpc>
              </a:pPr>
            </a:p>
          </p:txBody>
        </p:sp>
      </p:grpSp>
      <p:grpSp>
        <p:nvGrpSpPr>
          <p:cNvPr name="Group 9" id="9"/>
          <p:cNvGrpSpPr/>
          <p:nvPr/>
        </p:nvGrpSpPr>
        <p:grpSpPr>
          <a:xfrm rot="0">
            <a:off x="1513103" y="3283362"/>
            <a:ext cx="5974938" cy="5974938"/>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4"/>
              <a:stretch>
                <a:fillRect l="-9880" t="0" r="-9880" b="0"/>
              </a:stretch>
            </a:blipFill>
          </p:spPr>
        </p:sp>
      </p:grpSp>
      <p:grpSp>
        <p:nvGrpSpPr>
          <p:cNvPr name="Group 11" id="11"/>
          <p:cNvGrpSpPr/>
          <p:nvPr/>
        </p:nvGrpSpPr>
        <p:grpSpPr>
          <a:xfrm rot="-10800000">
            <a:off x="11004564" y="-4260609"/>
            <a:ext cx="5647857" cy="5647857"/>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33B291">
                    <a:alpha val="10000"/>
                  </a:srgbClr>
                </a:gs>
                <a:gs pos="100000">
                  <a:srgbClr val="1E5ACD">
                    <a:alpha val="10000"/>
                  </a:srgbClr>
                </a:gs>
              </a:gsLst>
              <a:lin ang="2700000"/>
            </a:gradFill>
          </p:spPr>
        </p:sp>
        <p:sp>
          <p:nvSpPr>
            <p:cNvPr name="TextBox 13" id="13"/>
            <p:cNvSpPr txBox="true"/>
            <p:nvPr/>
          </p:nvSpPr>
          <p:spPr>
            <a:xfrm>
              <a:off x="76200" y="9525"/>
              <a:ext cx="660400" cy="727075"/>
            </a:xfrm>
            <a:prstGeom prst="rect">
              <a:avLst/>
            </a:prstGeom>
          </p:spPr>
          <p:txBody>
            <a:bodyPr anchor="ctr" rtlCol="false" tIns="50800" lIns="50800" bIns="50800" rIns="50800"/>
            <a:lstStyle/>
            <a:p>
              <a:pPr algn="ctr">
                <a:lnSpc>
                  <a:spcPts val="3359"/>
                </a:lnSpc>
              </a:pPr>
            </a:p>
          </p:txBody>
        </p:sp>
      </p:grpSp>
      <p:grpSp>
        <p:nvGrpSpPr>
          <p:cNvPr name="Group 14" id="14"/>
          <p:cNvGrpSpPr/>
          <p:nvPr/>
        </p:nvGrpSpPr>
        <p:grpSpPr>
          <a:xfrm rot="-10800000">
            <a:off x="16109349" y="8653926"/>
            <a:ext cx="2823929" cy="2823929"/>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33B291">
                    <a:alpha val="100000"/>
                  </a:srgbClr>
                </a:gs>
                <a:gs pos="100000">
                  <a:srgbClr val="1E5ACD">
                    <a:alpha val="100000"/>
                  </a:srgbClr>
                </a:gs>
              </a:gsLst>
              <a:lin ang="2700000"/>
            </a:gradFill>
          </p:spPr>
        </p:sp>
        <p:sp>
          <p:nvSpPr>
            <p:cNvPr name="TextBox 16" id="16"/>
            <p:cNvSpPr txBox="true"/>
            <p:nvPr/>
          </p:nvSpPr>
          <p:spPr>
            <a:xfrm>
              <a:off x="76200" y="9525"/>
              <a:ext cx="660400" cy="727075"/>
            </a:xfrm>
            <a:prstGeom prst="rect">
              <a:avLst/>
            </a:prstGeom>
          </p:spPr>
          <p:txBody>
            <a:bodyPr anchor="ctr" rtlCol="false" tIns="50800" lIns="50800" bIns="50800" rIns="50800"/>
            <a:lstStyle/>
            <a:p>
              <a:pPr algn="ctr">
                <a:lnSpc>
                  <a:spcPts val="3359"/>
                </a:lnSpc>
              </a:pPr>
            </a:p>
          </p:txBody>
        </p:sp>
      </p:grpSp>
      <p:sp>
        <p:nvSpPr>
          <p:cNvPr name="Freeform 17" id="17"/>
          <p:cNvSpPr/>
          <p:nvPr/>
        </p:nvSpPr>
        <p:spPr>
          <a:xfrm flipH="false" flipV="false" rot="0">
            <a:off x="7320990" y="8981967"/>
            <a:ext cx="1088022" cy="1004937"/>
          </a:xfrm>
          <a:custGeom>
            <a:avLst/>
            <a:gdLst/>
            <a:ahLst/>
            <a:cxnLst/>
            <a:rect r="r" b="b" t="t" l="l"/>
            <a:pathLst>
              <a:path h="1004937" w="1088022">
                <a:moveTo>
                  <a:pt x="0" y="0"/>
                </a:moveTo>
                <a:lnTo>
                  <a:pt x="1088022" y="0"/>
                </a:lnTo>
                <a:lnTo>
                  <a:pt x="1088022" y="1004937"/>
                </a:lnTo>
                <a:lnTo>
                  <a:pt x="0" y="1004937"/>
                </a:lnTo>
                <a:lnTo>
                  <a:pt x="0" y="0"/>
                </a:lnTo>
                <a:close/>
              </a:path>
            </a:pathLst>
          </a:custGeom>
          <a:blipFill>
            <a:blip r:embed="rId2">
              <a:alphaModFix amt="65999"/>
              <a:extLst>
                <a:ext uri="{96DAC541-7B7A-43D3-8B79-37D633B846F1}">
                  <asvg:svgBlip xmlns:asvg="http://schemas.microsoft.com/office/drawing/2016/SVG/main" r:embed="rId3"/>
                </a:ext>
              </a:extLst>
            </a:blip>
            <a:stretch>
              <a:fillRect l="0" t="0" r="0" b="0"/>
            </a:stretch>
          </a:blipFill>
        </p:spPr>
      </p:sp>
      <p:sp>
        <p:nvSpPr>
          <p:cNvPr name="Freeform 18" id="18"/>
          <p:cNvSpPr/>
          <p:nvPr/>
        </p:nvSpPr>
        <p:spPr>
          <a:xfrm flipH="false" flipV="false" rot="0">
            <a:off x="17521313" y="1676433"/>
            <a:ext cx="1088022" cy="1004937"/>
          </a:xfrm>
          <a:custGeom>
            <a:avLst/>
            <a:gdLst/>
            <a:ahLst/>
            <a:cxnLst/>
            <a:rect r="r" b="b" t="t" l="l"/>
            <a:pathLst>
              <a:path h="1004937" w="1088022">
                <a:moveTo>
                  <a:pt x="0" y="0"/>
                </a:moveTo>
                <a:lnTo>
                  <a:pt x="1088022" y="0"/>
                </a:lnTo>
                <a:lnTo>
                  <a:pt x="1088022" y="1004937"/>
                </a:lnTo>
                <a:lnTo>
                  <a:pt x="0" y="1004937"/>
                </a:lnTo>
                <a:lnTo>
                  <a:pt x="0" y="0"/>
                </a:lnTo>
                <a:close/>
              </a:path>
            </a:pathLst>
          </a:custGeom>
          <a:blipFill>
            <a:blip r:embed="rId2">
              <a:alphaModFix amt="65999"/>
              <a:extLst>
                <a:ext uri="{96DAC541-7B7A-43D3-8B79-37D633B846F1}">
                  <asvg:svgBlip xmlns:asvg="http://schemas.microsoft.com/office/drawing/2016/SVG/main" r:embed="rId3"/>
                </a:ext>
              </a:extLst>
            </a:blip>
            <a:stretch>
              <a:fillRect l="0" t="0" r="0" b="0"/>
            </a:stretch>
          </a:blipFill>
        </p:spPr>
      </p:sp>
      <p:sp>
        <p:nvSpPr>
          <p:cNvPr name="Freeform 19" id="19"/>
          <p:cNvSpPr/>
          <p:nvPr/>
        </p:nvSpPr>
        <p:spPr>
          <a:xfrm flipH="false" flipV="false" rot="0">
            <a:off x="-544011" y="2016166"/>
            <a:ext cx="1088022" cy="1004937"/>
          </a:xfrm>
          <a:custGeom>
            <a:avLst/>
            <a:gdLst/>
            <a:ahLst/>
            <a:cxnLst/>
            <a:rect r="r" b="b" t="t" l="l"/>
            <a:pathLst>
              <a:path h="1004937" w="1088022">
                <a:moveTo>
                  <a:pt x="0" y="0"/>
                </a:moveTo>
                <a:lnTo>
                  <a:pt x="1088022" y="0"/>
                </a:lnTo>
                <a:lnTo>
                  <a:pt x="1088022" y="1004937"/>
                </a:lnTo>
                <a:lnTo>
                  <a:pt x="0" y="1004937"/>
                </a:lnTo>
                <a:lnTo>
                  <a:pt x="0" y="0"/>
                </a:lnTo>
                <a:close/>
              </a:path>
            </a:pathLst>
          </a:custGeom>
          <a:blipFill>
            <a:blip r:embed="rId2">
              <a:alphaModFix amt="65999"/>
              <a:extLst>
                <a:ext uri="{96DAC541-7B7A-43D3-8B79-37D633B846F1}">
                  <asvg:svgBlip xmlns:asvg="http://schemas.microsoft.com/office/drawing/2016/SVG/main" r:embed="rId3"/>
                </a:ext>
              </a:extLst>
            </a:blip>
            <a:stretch>
              <a:fillRect l="0" t="0" r="0" b="0"/>
            </a:stretch>
          </a:blipFill>
        </p:spPr>
      </p:sp>
      <p:sp>
        <p:nvSpPr>
          <p:cNvPr name="Freeform 20" id="20"/>
          <p:cNvSpPr/>
          <p:nvPr/>
        </p:nvSpPr>
        <p:spPr>
          <a:xfrm flipH="false" flipV="false" rot="0">
            <a:off x="751366" y="469010"/>
            <a:ext cx="4718175" cy="1328892"/>
          </a:xfrm>
          <a:custGeom>
            <a:avLst/>
            <a:gdLst/>
            <a:ahLst/>
            <a:cxnLst/>
            <a:rect r="r" b="b" t="t" l="l"/>
            <a:pathLst>
              <a:path h="1328892" w="4718175">
                <a:moveTo>
                  <a:pt x="0" y="0"/>
                </a:moveTo>
                <a:lnTo>
                  <a:pt x="4718175" y="0"/>
                </a:lnTo>
                <a:lnTo>
                  <a:pt x="4718175" y="1328891"/>
                </a:lnTo>
                <a:lnTo>
                  <a:pt x="0" y="1328891"/>
                </a:lnTo>
                <a:lnTo>
                  <a:pt x="0" y="0"/>
                </a:lnTo>
                <a:close/>
              </a:path>
            </a:pathLst>
          </a:custGeom>
          <a:blipFill>
            <a:blip r:embed="rId5"/>
            <a:stretch>
              <a:fillRect l="0" t="0" r="0" b="0"/>
            </a:stretch>
          </a:blipFill>
        </p:spPr>
      </p:sp>
      <p:sp>
        <p:nvSpPr>
          <p:cNvPr name="TextBox 21" id="21"/>
          <p:cNvSpPr txBox="true"/>
          <p:nvPr/>
        </p:nvSpPr>
        <p:spPr>
          <a:xfrm rot="0">
            <a:off x="8791838" y="5220895"/>
            <a:ext cx="10187030" cy="901700"/>
          </a:xfrm>
          <a:prstGeom prst="rect">
            <a:avLst/>
          </a:prstGeom>
        </p:spPr>
        <p:txBody>
          <a:bodyPr anchor="t" rtlCol="false" tIns="0" lIns="0" bIns="0" rIns="0">
            <a:spAutoFit/>
          </a:bodyPr>
          <a:lstStyle/>
          <a:p>
            <a:pPr algn="l" marL="0" indent="0" lvl="0">
              <a:lnSpc>
                <a:spcPts val="7000"/>
              </a:lnSpc>
              <a:spcBef>
                <a:spcPct val="0"/>
              </a:spcBef>
            </a:pPr>
            <a:r>
              <a:rPr lang="en-US" b="true" sz="5000">
                <a:solidFill>
                  <a:srgbClr val="40566E"/>
                </a:solidFill>
                <a:latin typeface="Poppins Ultra-Bold"/>
                <a:ea typeface="Poppins Ultra-Bold"/>
                <a:cs typeface="Poppins Ultra-Bold"/>
                <a:sym typeface="Poppins Ultra-Bold"/>
              </a:rPr>
              <a:t>Mri Impression</a:t>
            </a:r>
          </a:p>
        </p:txBody>
      </p:sp>
      <p:sp>
        <p:nvSpPr>
          <p:cNvPr name="TextBox 22" id="22"/>
          <p:cNvSpPr txBox="true"/>
          <p:nvPr/>
        </p:nvSpPr>
        <p:spPr>
          <a:xfrm rot="0">
            <a:off x="13879627" y="5220895"/>
            <a:ext cx="7283373" cy="901700"/>
          </a:xfrm>
          <a:prstGeom prst="rect">
            <a:avLst/>
          </a:prstGeom>
        </p:spPr>
        <p:txBody>
          <a:bodyPr anchor="t" rtlCol="false" tIns="0" lIns="0" bIns="0" rIns="0">
            <a:spAutoFit/>
          </a:bodyPr>
          <a:lstStyle/>
          <a:p>
            <a:pPr algn="l" marL="0" indent="0" lvl="0">
              <a:lnSpc>
                <a:spcPts val="7000"/>
              </a:lnSpc>
              <a:spcBef>
                <a:spcPct val="0"/>
              </a:spcBef>
            </a:pPr>
            <a:r>
              <a:rPr lang="en-US" b="true" sz="5000">
                <a:solidFill>
                  <a:srgbClr val="1E5ACD"/>
                </a:solidFill>
                <a:latin typeface="Poppins Ultra-Bold"/>
                <a:ea typeface="Poppins Ultra-Bold"/>
                <a:cs typeface="Poppins Ultra-Bold"/>
                <a:sym typeface="Poppins Ultra-Bold"/>
              </a:rPr>
              <a:t>Assistant</a:t>
            </a:r>
          </a:p>
        </p:txBody>
      </p:sp>
      <p:sp>
        <p:nvSpPr>
          <p:cNvPr name="TextBox 23" id="23"/>
          <p:cNvSpPr txBox="true"/>
          <p:nvPr/>
        </p:nvSpPr>
        <p:spPr>
          <a:xfrm rot="0">
            <a:off x="8791838" y="6894120"/>
            <a:ext cx="5789586" cy="424815"/>
          </a:xfrm>
          <a:prstGeom prst="rect">
            <a:avLst/>
          </a:prstGeom>
        </p:spPr>
        <p:txBody>
          <a:bodyPr anchor="t" rtlCol="false" tIns="0" lIns="0" bIns="0" rIns="0">
            <a:spAutoFit/>
          </a:bodyPr>
          <a:lstStyle/>
          <a:p>
            <a:pPr algn="l" marL="0" indent="0" lvl="0">
              <a:lnSpc>
                <a:spcPts val="3359"/>
              </a:lnSpc>
              <a:spcBef>
                <a:spcPct val="0"/>
              </a:spcBef>
            </a:pPr>
            <a:r>
              <a:rPr lang="en-US" b="true" sz="2400" spc="184">
                <a:solidFill>
                  <a:srgbClr val="40566E"/>
                </a:solidFill>
                <a:latin typeface="Poppins Ultra-Bold"/>
                <a:ea typeface="Poppins Ultra-Bold"/>
                <a:cs typeface="Poppins Ultra-Bold"/>
                <a:sym typeface="Poppins Ultra-Bold"/>
              </a:rPr>
              <a:t>Name : Vrajkumar Nandwana</a:t>
            </a:r>
          </a:p>
        </p:txBody>
      </p:sp>
      <p:sp>
        <p:nvSpPr>
          <p:cNvPr name="TextBox 24" id="24"/>
          <p:cNvSpPr txBox="true"/>
          <p:nvPr/>
        </p:nvSpPr>
        <p:spPr>
          <a:xfrm rot="0">
            <a:off x="8791838" y="7423710"/>
            <a:ext cx="5789586" cy="396240"/>
          </a:xfrm>
          <a:prstGeom prst="rect">
            <a:avLst/>
          </a:prstGeom>
        </p:spPr>
        <p:txBody>
          <a:bodyPr anchor="t" rtlCol="false" tIns="0" lIns="0" bIns="0" rIns="0">
            <a:spAutoFit/>
          </a:bodyPr>
          <a:lstStyle/>
          <a:p>
            <a:pPr algn="just" marL="0" indent="0" lvl="0">
              <a:lnSpc>
                <a:spcPts val="3359"/>
              </a:lnSpc>
              <a:spcBef>
                <a:spcPct val="0"/>
              </a:spcBef>
            </a:pPr>
            <a:r>
              <a:rPr lang="en-US" b="true" sz="2399">
                <a:solidFill>
                  <a:srgbClr val="928F8F"/>
                </a:solidFill>
                <a:latin typeface="Open Sans Bold"/>
                <a:ea typeface="Open Sans Bold"/>
                <a:cs typeface="Open Sans Bold"/>
                <a:sym typeface="Open Sans Bold"/>
              </a:rPr>
              <a:t>Enrollment : 92200133018</a:t>
            </a:r>
          </a:p>
        </p:txBody>
      </p:sp>
      <p:sp>
        <p:nvSpPr>
          <p:cNvPr name="TextBox 25" id="25"/>
          <p:cNvSpPr txBox="true"/>
          <p:nvPr/>
        </p:nvSpPr>
        <p:spPr>
          <a:xfrm rot="0">
            <a:off x="5944639" y="462496"/>
            <a:ext cx="10707782" cy="1716405"/>
          </a:xfrm>
          <a:prstGeom prst="rect">
            <a:avLst/>
          </a:prstGeom>
        </p:spPr>
        <p:txBody>
          <a:bodyPr anchor="t" rtlCol="false" tIns="0" lIns="0" bIns="0" rIns="0">
            <a:spAutoFit/>
          </a:bodyPr>
          <a:lstStyle/>
          <a:p>
            <a:pPr algn="l">
              <a:lnSpc>
                <a:spcPts val="6719"/>
              </a:lnSpc>
            </a:pPr>
            <a:r>
              <a:rPr lang="en-US" sz="4800" b="true">
                <a:solidFill>
                  <a:srgbClr val="1E5ACD"/>
                </a:solidFill>
                <a:latin typeface="Poppins Ultra-Bold"/>
                <a:ea typeface="Poppins Ultra-Bold"/>
                <a:cs typeface="Poppins Ultra-Bold"/>
                <a:sym typeface="Poppins Ultra-Bold"/>
              </a:rPr>
              <a:t>Information And Communication</a:t>
            </a:r>
          </a:p>
          <a:p>
            <a:pPr algn="ctr" marL="0" indent="0" lvl="0">
              <a:lnSpc>
                <a:spcPts val="6719"/>
              </a:lnSpc>
              <a:spcBef>
                <a:spcPct val="0"/>
              </a:spcBef>
            </a:pPr>
            <a:r>
              <a:rPr lang="en-US" b="true" sz="4800">
                <a:solidFill>
                  <a:srgbClr val="1E5ACD"/>
                </a:solidFill>
                <a:latin typeface="Poppins Ultra-Bold"/>
                <a:ea typeface="Poppins Ultra-Bold"/>
                <a:cs typeface="Poppins Ultra-Bold"/>
                <a:sym typeface="Poppins Ultra-Bold"/>
              </a:rPr>
              <a:t> Technology</a:t>
            </a:r>
          </a:p>
        </p:txBody>
      </p:sp>
      <p:sp>
        <p:nvSpPr>
          <p:cNvPr name="TextBox 26" id="26"/>
          <p:cNvSpPr txBox="true"/>
          <p:nvPr/>
        </p:nvSpPr>
        <p:spPr>
          <a:xfrm rot="0">
            <a:off x="8791838" y="2819849"/>
            <a:ext cx="6477349" cy="1345566"/>
          </a:xfrm>
          <a:prstGeom prst="rect">
            <a:avLst/>
          </a:prstGeom>
        </p:spPr>
        <p:txBody>
          <a:bodyPr anchor="t" rtlCol="false" tIns="0" lIns="0" bIns="0" rIns="0">
            <a:spAutoFit/>
          </a:bodyPr>
          <a:lstStyle/>
          <a:p>
            <a:pPr algn="l" marL="0" indent="0" lvl="0">
              <a:lnSpc>
                <a:spcPts val="10359"/>
              </a:lnSpc>
              <a:spcBef>
                <a:spcPct val="0"/>
              </a:spcBef>
            </a:pPr>
            <a:r>
              <a:rPr lang="en-US" b="true" sz="7399">
                <a:solidFill>
                  <a:srgbClr val="40566E">
                    <a:alpha val="63922"/>
                  </a:srgbClr>
                </a:solidFill>
                <a:latin typeface="Poppins Ultra-Bold"/>
                <a:ea typeface="Poppins Ultra-Bold"/>
                <a:cs typeface="Poppins Ultra-Bold"/>
                <a:sym typeface="Poppins Ultra-Bold"/>
              </a:rPr>
              <a:t>Capstone</a:t>
            </a:r>
          </a:p>
        </p:txBody>
      </p:sp>
      <p:sp>
        <p:nvSpPr>
          <p:cNvPr name="TextBox 27" id="27"/>
          <p:cNvSpPr txBox="true"/>
          <p:nvPr/>
        </p:nvSpPr>
        <p:spPr>
          <a:xfrm rot="0">
            <a:off x="13885353" y="2802028"/>
            <a:ext cx="6739362" cy="1345566"/>
          </a:xfrm>
          <a:prstGeom prst="rect">
            <a:avLst/>
          </a:prstGeom>
        </p:spPr>
        <p:txBody>
          <a:bodyPr anchor="t" rtlCol="false" tIns="0" lIns="0" bIns="0" rIns="0">
            <a:spAutoFit/>
          </a:bodyPr>
          <a:lstStyle/>
          <a:p>
            <a:pPr algn="l" marL="0" indent="0" lvl="0">
              <a:lnSpc>
                <a:spcPts val="10359"/>
              </a:lnSpc>
              <a:spcBef>
                <a:spcPct val="0"/>
              </a:spcBef>
            </a:pPr>
            <a:r>
              <a:rPr lang="en-US" b="true" sz="7399">
                <a:solidFill>
                  <a:srgbClr val="1E5ACD">
                    <a:alpha val="57647"/>
                  </a:srgbClr>
                </a:solidFill>
                <a:latin typeface="Poppins Ultra-Bold"/>
                <a:ea typeface="Poppins Ultra-Bold"/>
                <a:cs typeface="Poppins Ultra-Bold"/>
                <a:sym typeface="Poppins Ultra-Bold"/>
              </a:rPr>
              <a:t>Project</a:t>
            </a:r>
          </a:p>
        </p:txBody>
      </p:sp>
      <p:sp>
        <p:nvSpPr>
          <p:cNvPr name="TextBox 28" id="28"/>
          <p:cNvSpPr txBox="true"/>
          <p:nvPr/>
        </p:nvSpPr>
        <p:spPr>
          <a:xfrm rot="0">
            <a:off x="8791838" y="7924725"/>
            <a:ext cx="5789586" cy="396240"/>
          </a:xfrm>
          <a:prstGeom prst="rect">
            <a:avLst/>
          </a:prstGeom>
        </p:spPr>
        <p:txBody>
          <a:bodyPr anchor="t" rtlCol="false" tIns="0" lIns="0" bIns="0" rIns="0">
            <a:spAutoFit/>
          </a:bodyPr>
          <a:lstStyle/>
          <a:p>
            <a:pPr algn="just" marL="0" indent="0" lvl="0">
              <a:lnSpc>
                <a:spcPts val="3359"/>
              </a:lnSpc>
              <a:spcBef>
                <a:spcPct val="0"/>
              </a:spcBef>
            </a:pPr>
            <a:r>
              <a:rPr lang="en-US" b="true" sz="2399">
                <a:solidFill>
                  <a:srgbClr val="928F8F"/>
                </a:solidFill>
                <a:latin typeface="Open Sans Bold"/>
                <a:ea typeface="Open Sans Bold"/>
                <a:cs typeface="Open Sans Bold"/>
                <a:sym typeface="Open Sans Bold"/>
              </a:rPr>
              <a:t>Project Guided  by : C.D. Parmar</a:t>
            </a:r>
          </a:p>
        </p:txBody>
      </p:sp>
      <p:sp>
        <p:nvSpPr>
          <p:cNvPr name="TextBox 29" id="29"/>
          <p:cNvSpPr txBox="true"/>
          <p:nvPr/>
        </p:nvSpPr>
        <p:spPr>
          <a:xfrm rot="0">
            <a:off x="8791838" y="8402082"/>
            <a:ext cx="5789586" cy="396240"/>
          </a:xfrm>
          <a:prstGeom prst="rect">
            <a:avLst/>
          </a:prstGeom>
        </p:spPr>
        <p:txBody>
          <a:bodyPr anchor="t" rtlCol="false" tIns="0" lIns="0" bIns="0" rIns="0">
            <a:spAutoFit/>
          </a:bodyPr>
          <a:lstStyle/>
          <a:p>
            <a:pPr algn="just" marL="0" indent="0" lvl="0">
              <a:lnSpc>
                <a:spcPts val="3359"/>
              </a:lnSpc>
              <a:spcBef>
                <a:spcPct val="0"/>
              </a:spcBef>
            </a:pPr>
            <a:r>
              <a:rPr lang="en-US" b="true" sz="2399">
                <a:solidFill>
                  <a:srgbClr val="928F8F"/>
                </a:solidFill>
                <a:latin typeface="Open Sans Bold"/>
                <a:ea typeface="Open Sans Bold"/>
                <a:cs typeface="Open Sans Bold"/>
                <a:sym typeface="Open Sans Bold"/>
              </a:rPr>
              <a:t>Class : ICT Sem 7 TK1</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8700" y="1028700"/>
            <a:ext cx="550344" cy="508317"/>
          </a:xfrm>
          <a:custGeom>
            <a:avLst/>
            <a:gdLst/>
            <a:ahLst/>
            <a:cxnLst/>
            <a:rect r="r" b="b" t="t" l="l"/>
            <a:pathLst>
              <a:path h="508317" w="550344">
                <a:moveTo>
                  <a:pt x="0" y="0"/>
                </a:moveTo>
                <a:lnTo>
                  <a:pt x="550344" y="0"/>
                </a:lnTo>
                <a:lnTo>
                  <a:pt x="550344" y="508317"/>
                </a:lnTo>
                <a:lnTo>
                  <a:pt x="0" y="50831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681823" y="197029"/>
            <a:ext cx="16924354" cy="9892941"/>
            <a:chOff x="0" y="0"/>
            <a:chExt cx="3509188" cy="2051257"/>
          </a:xfrm>
        </p:grpSpPr>
        <p:sp>
          <p:nvSpPr>
            <p:cNvPr name="Freeform 4" id="4"/>
            <p:cNvSpPr/>
            <p:nvPr/>
          </p:nvSpPr>
          <p:spPr>
            <a:xfrm flipH="false" flipV="false" rot="0">
              <a:off x="0" y="0"/>
              <a:ext cx="3509188" cy="2051257"/>
            </a:xfrm>
            <a:custGeom>
              <a:avLst/>
              <a:gdLst/>
              <a:ahLst/>
              <a:cxnLst/>
              <a:rect r="r" b="b" t="t" l="l"/>
              <a:pathLst>
                <a:path h="2051257" w="3509188">
                  <a:moveTo>
                    <a:pt x="26532" y="0"/>
                  </a:moveTo>
                  <a:lnTo>
                    <a:pt x="3482656" y="0"/>
                  </a:lnTo>
                  <a:cubicBezTo>
                    <a:pt x="3497309" y="0"/>
                    <a:pt x="3509188" y="11879"/>
                    <a:pt x="3509188" y="26532"/>
                  </a:cubicBezTo>
                  <a:lnTo>
                    <a:pt x="3509188" y="2024725"/>
                  </a:lnTo>
                  <a:cubicBezTo>
                    <a:pt x="3509188" y="2039378"/>
                    <a:pt x="3497309" y="2051257"/>
                    <a:pt x="3482656" y="2051257"/>
                  </a:cubicBezTo>
                  <a:lnTo>
                    <a:pt x="26532" y="2051257"/>
                  </a:lnTo>
                  <a:cubicBezTo>
                    <a:pt x="11879" y="2051257"/>
                    <a:pt x="0" y="2039378"/>
                    <a:pt x="0" y="2024725"/>
                  </a:cubicBezTo>
                  <a:lnTo>
                    <a:pt x="0" y="26532"/>
                  </a:lnTo>
                  <a:cubicBezTo>
                    <a:pt x="0" y="11879"/>
                    <a:pt x="11879" y="0"/>
                    <a:pt x="26532" y="0"/>
                  </a:cubicBezTo>
                  <a:close/>
                </a:path>
              </a:pathLst>
            </a:custGeom>
            <a:gradFill rotWithShape="true">
              <a:gsLst>
                <a:gs pos="0">
                  <a:srgbClr val="1E5ACD">
                    <a:alpha val="44000"/>
                  </a:srgbClr>
                </a:gs>
                <a:gs pos="100000">
                  <a:srgbClr val="33B291">
                    <a:alpha val="44000"/>
                  </a:srgbClr>
                </a:gs>
              </a:gsLst>
              <a:lin ang="2700000"/>
            </a:gradFill>
          </p:spPr>
        </p:sp>
        <p:sp>
          <p:nvSpPr>
            <p:cNvPr name="TextBox 5" id="5"/>
            <p:cNvSpPr txBox="true"/>
            <p:nvPr/>
          </p:nvSpPr>
          <p:spPr>
            <a:xfrm>
              <a:off x="0" y="-66675"/>
              <a:ext cx="3509188" cy="2117932"/>
            </a:xfrm>
            <a:prstGeom prst="rect">
              <a:avLst/>
            </a:prstGeom>
          </p:spPr>
          <p:txBody>
            <a:bodyPr anchor="ctr" rtlCol="false" tIns="50800" lIns="50800" bIns="50800" rIns="50800"/>
            <a:lstStyle/>
            <a:p>
              <a:pPr algn="ctr">
                <a:lnSpc>
                  <a:spcPts val="3359"/>
                </a:lnSpc>
              </a:pPr>
            </a:p>
          </p:txBody>
        </p:sp>
      </p:grpSp>
      <p:grpSp>
        <p:nvGrpSpPr>
          <p:cNvPr name="Group 6" id="6"/>
          <p:cNvGrpSpPr/>
          <p:nvPr/>
        </p:nvGrpSpPr>
        <p:grpSpPr>
          <a:xfrm rot="-5400000">
            <a:off x="-3213665" y="2939510"/>
            <a:ext cx="3990940" cy="3990940"/>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1E5ACD">
                    <a:alpha val="20000"/>
                  </a:srgbClr>
                </a:gs>
                <a:gs pos="100000">
                  <a:srgbClr val="33B291">
                    <a:alpha val="20000"/>
                  </a:srgbClr>
                </a:gs>
              </a:gsLst>
              <a:lin ang="2700000"/>
            </a:gradFill>
          </p:spPr>
        </p:sp>
        <p:sp>
          <p:nvSpPr>
            <p:cNvPr name="TextBox 8" id="8"/>
            <p:cNvSpPr txBox="true"/>
            <p:nvPr/>
          </p:nvSpPr>
          <p:spPr>
            <a:xfrm>
              <a:off x="76200" y="9525"/>
              <a:ext cx="660400" cy="727075"/>
            </a:xfrm>
            <a:prstGeom prst="rect">
              <a:avLst/>
            </a:prstGeom>
          </p:spPr>
          <p:txBody>
            <a:bodyPr anchor="ctr" rtlCol="false" tIns="50800" lIns="50800" bIns="50800" rIns="50800"/>
            <a:lstStyle/>
            <a:p>
              <a:pPr algn="ctr">
                <a:lnSpc>
                  <a:spcPts val="3359"/>
                </a:lnSpc>
              </a:pPr>
            </a:p>
          </p:txBody>
        </p:sp>
      </p:grpSp>
      <p:sp>
        <p:nvSpPr>
          <p:cNvPr name="Freeform 9" id="9"/>
          <p:cNvSpPr/>
          <p:nvPr/>
        </p:nvSpPr>
        <p:spPr>
          <a:xfrm flipH="false" flipV="false" rot="0">
            <a:off x="6978434" y="-502468"/>
            <a:ext cx="1088022" cy="1004937"/>
          </a:xfrm>
          <a:custGeom>
            <a:avLst/>
            <a:gdLst/>
            <a:ahLst/>
            <a:cxnLst/>
            <a:rect r="r" b="b" t="t" l="l"/>
            <a:pathLst>
              <a:path h="1004937" w="1088022">
                <a:moveTo>
                  <a:pt x="0" y="0"/>
                </a:moveTo>
                <a:lnTo>
                  <a:pt x="1088022" y="0"/>
                </a:lnTo>
                <a:lnTo>
                  <a:pt x="1088022" y="1004936"/>
                </a:lnTo>
                <a:lnTo>
                  <a:pt x="0" y="1004936"/>
                </a:lnTo>
                <a:lnTo>
                  <a:pt x="0" y="0"/>
                </a:lnTo>
                <a:close/>
              </a:path>
            </a:pathLst>
          </a:custGeom>
          <a:blipFill>
            <a:blip r:embed="rId2">
              <a:alphaModFix amt="65999"/>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0">
            <a:off x="1030174" y="2333934"/>
            <a:ext cx="831022" cy="767562"/>
          </a:xfrm>
          <a:custGeom>
            <a:avLst/>
            <a:gdLst/>
            <a:ahLst/>
            <a:cxnLst/>
            <a:rect r="r" b="b" t="t" l="l"/>
            <a:pathLst>
              <a:path h="767562" w="831022">
                <a:moveTo>
                  <a:pt x="0" y="0"/>
                </a:moveTo>
                <a:lnTo>
                  <a:pt x="831021" y="0"/>
                </a:lnTo>
                <a:lnTo>
                  <a:pt x="831021" y="767561"/>
                </a:lnTo>
                <a:lnTo>
                  <a:pt x="0" y="767561"/>
                </a:lnTo>
                <a:lnTo>
                  <a:pt x="0" y="0"/>
                </a:lnTo>
                <a:close/>
              </a:path>
            </a:pathLst>
          </a:custGeom>
          <a:blipFill>
            <a:blip r:embed="rId2">
              <a:alphaModFix amt="65999"/>
              <a:extLst>
                <a:ext uri="{96DAC541-7B7A-43D3-8B79-37D633B846F1}">
                  <asvg:svgBlip xmlns:asvg="http://schemas.microsoft.com/office/drawing/2016/SVG/main" r:embed="rId3"/>
                </a:ext>
              </a:extLst>
            </a:blip>
            <a:stretch>
              <a:fillRect l="0" t="0" r="0" b="0"/>
            </a:stretch>
          </a:blipFill>
        </p:spPr>
      </p:sp>
      <p:sp>
        <p:nvSpPr>
          <p:cNvPr name="Freeform 11" id="11"/>
          <p:cNvSpPr/>
          <p:nvPr/>
        </p:nvSpPr>
        <p:spPr>
          <a:xfrm flipH="false" flipV="false" rot="0">
            <a:off x="1030174" y="573750"/>
            <a:ext cx="8068524" cy="4218116"/>
          </a:xfrm>
          <a:custGeom>
            <a:avLst/>
            <a:gdLst/>
            <a:ahLst/>
            <a:cxnLst/>
            <a:rect r="r" b="b" t="t" l="l"/>
            <a:pathLst>
              <a:path h="4218116" w="8068524">
                <a:moveTo>
                  <a:pt x="0" y="0"/>
                </a:moveTo>
                <a:lnTo>
                  <a:pt x="8068524" y="0"/>
                </a:lnTo>
                <a:lnTo>
                  <a:pt x="8068524" y="4218117"/>
                </a:lnTo>
                <a:lnTo>
                  <a:pt x="0" y="4218117"/>
                </a:lnTo>
                <a:lnTo>
                  <a:pt x="0" y="0"/>
                </a:lnTo>
                <a:close/>
              </a:path>
            </a:pathLst>
          </a:custGeom>
          <a:blipFill>
            <a:blip r:embed="rId4"/>
            <a:stretch>
              <a:fillRect l="-1974" t="0" r="-1974" b="-1655"/>
            </a:stretch>
          </a:blipFill>
        </p:spPr>
      </p:sp>
      <p:sp>
        <p:nvSpPr>
          <p:cNvPr name="Freeform 12" id="12"/>
          <p:cNvSpPr/>
          <p:nvPr/>
        </p:nvSpPr>
        <p:spPr>
          <a:xfrm flipH="false" flipV="false" rot="0">
            <a:off x="9469710" y="492326"/>
            <a:ext cx="7789590" cy="4299541"/>
          </a:xfrm>
          <a:custGeom>
            <a:avLst/>
            <a:gdLst/>
            <a:ahLst/>
            <a:cxnLst/>
            <a:rect r="r" b="b" t="t" l="l"/>
            <a:pathLst>
              <a:path h="4299541" w="7789590">
                <a:moveTo>
                  <a:pt x="0" y="0"/>
                </a:moveTo>
                <a:lnTo>
                  <a:pt x="7789590" y="0"/>
                </a:lnTo>
                <a:lnTo>
                  <a:pt x="7789590" y="4299541"/>
                </a:lnTo>
                <a:lnTo>
                  <a:pt x="0" y="4299541"/>
                </a:lnTo>
                <a:lnTo>
                  <a:pt x="0" y="0"/>
                </a:lnTo>
                <a:close/>
              </a:path>
            </a:pathLst>
          </a:custGeom>
          <a:blipFill>
            <a:blip r:embed="rId5"/>
            <a:stretch>
              <a:fillRect l="-3189" t="0" r="-13936" b="0"/>
            </a:stretch>
          </a:blipFill>
        </p:spPr>
      </p:sp>
      <p:sp>
        <p:nvSpPr>
          <p:cNvPr name="Freeform 13" id="13"/>
          <p:cNvSpPr/>
          <p:nvPr/>
        </p:nvSpPr>
        <p:spPr>
          <a:xfrm flipH="false" flipV="false" rot="0">
            <a:off x="1030174" y="5143500"/>
            <a:ext cx="8113826" cy="4491139"/>
          </a:xfrm>
          <a:custGeom>
            <a:avLst/>
            <a:gdLst/>
            <a:ahLst/>
            <a:cxnLst/>
            <a:rect r="r" b="b" t="t" l="l"/>
            <a:pathLst>
              <a:path h="4491139" w="8113826">
                <a:moveTo>
                  <a:pt x="0" y="0"/>
                </a:moveTo>
                <a:lnTo>
                  <a:pt x="8113826" y="0"/>
                </a:lnTo>
                <a:lnTo>
                  <a:pt x="8113826" y="4491139"/>
                </a:lnTo>
                <a:lnTo>
                  <a:pt x="0" y="4491139"/>
                </a:lnTo>
                <a:lnTo>
                  <a:pt x="0" y="0"/>
                </a:lnTo>
                <a:close/>
              </a:path>
            </a:pathLst>
          </a:custGeom>
          <a:blipFill>
            <a:blip r:embed="rId6"/>
            <a:stretch>
              <a:fillRect l="-4887" t="0" r="-2072" b="0"/>
            </a:stretch>
          </a:blipFill>
        </p:spPr>
      </p:sp>
      <p:sp>
        <p:nvSpPr>
          <p:cNvPr name="Freeform 14" id="14"/>
          <p:cNvSpPr/>
          <p:nvPr/>
        </p:nvSpPr>
        <p:spPr>
          <a:xfrm flipH="false" flipV="false" rot="0">
            <a:off x="9469710" y="5143500"/>
            <a:ext cx="7789590" cy="4589843"/>
          </a:xfrm>
          <a:custGeom>
            <a:avLst/>
            <a:gdLst/>
            <a:ahLst/>
            <a:cxnLst/>
            <a:rect r="r" b="b" t="t" l="l"/>
            <a:pathLst>
              <a:path h="4589843" w="7789590">
                <a:moveTo>
                  <a:pt x="0" y="0"/>
                </a:moveTo>
                <a:lnTo>
                  <a:pt x="7789590" y="0"/>
                </a:lnTo>
                <a:lnTo>
                  <a:pt x="7789590" y="4589843"/>
                </a:lnTo>
                <a:lnTo>
                  <a:pt x="0" y="4589843"/>
                </a:lnTo>
                <a:lnTo>
                  <a:pt x="0" y="0"/>
                </a:lnTo>
                <a:close/>
              </a:path>
            </a:pathLst>
          </a:custGeom>
          <a:blipFill>
            <a:blip r:embed="rId7"/>
            <a:stretch>
              <a:fillRect l="-3552" t="0" r="-16697" b="0"/>
            </a:stretch>
          </a:blipFill>
        </p:spPr>
      </p:sp>
      <p:sp>
        <p:nvSpPr>
          <p:cNvPr name="Freeform 15" id="15"/>
          <p:cNvSpPr/>
          <p:nvPr/>
        </p:nvSpPr>
        <p:spPr>
          <a:xfrm flipH="false" flipV="false" rot="0">
            <a:off x="8287143" y="813123"/>
            <a:ext cx="500981" cy="592877"/>
          </a:xfrm>
          <a:custGeom>
            <a:avLst/>
            <a:gdLst/>
            <a:ahLst/>
            <a:cxnLst/>
            <a:rect r="r" b="b" t="t" l="l"/>
            <a:pathLst>
              <a:path h="592877" w="500981">
                <a:moveTo>
                  <a:pt x="0" y="0"/>
                </a:moveTo>
                <a:lnTo>
                  <a:pt x="500981" y="0"/>
                </a:lnTo>
                <a:lnTo>
                  <a:pt x="500981" y="592877"/>
                </a:lnTo>
                <a:lnTo>
                  <a:pt x="0" y="59287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6" id="16"/>
          <p:cNvSpPr/>
          <p:nvPr/>
        </p:nvSpPr>
        <p:spPr>
          <a:xfrm flipH="false" flipV="false" rot="0">
            <a:off x="16439170" y="666753"/>
            <a:ext cx="497762" cy="616106"/>
          </a:xfrm>
          <a:custGeom>
            <a:avLst/>
            <a:gdLst/>
            <a:ahLst/>
            <a:cxnLst/>
            <a:rect r="r" b="b" t="t" l="l"/>
            <a:pathLst>
              <a:path h="616106" w="497762">
                <a:moveTo>
                  <a:pt x="0" y="0"/>
                </a:moveTo>
                <a:lnTo>
                  <a:pt x="497762" y="0"/>
                </a:lnTo>
                <a:lnTo>
                  <a:pt x="497762" y="616106"/>
                </a:lnTo>
                <a:lnTo>
                  <a:pt x="0" y="616106"/>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7" id="17"/>
          <p:cNvSpPr/>
          <p:nvPr/>
        </p:nvSpPr>
        <p:spPr>
          <a:xfrm flipH="false" flipV="false" rot="0">
            <a:off x="8391197" y="5485211"/>
            <a:ext cx="492486" cy="557005"/>
          </a:xfrm>
          <a:custGeom>
            <a:avLst/>
            <a:gdLst/>
            <a:ahLst/>
            <a:cxnLst/>
            <a:rect r="r" b="b" t="t" l="l"/>
            <a:pathLst>
              <a:path h="557005" w="492486">
                <a:moveTo>
                  <a:pt x="0" y="0"/>
                </a:moveTo>
                <a:lnTo>
                  <a:pt x="492486" y="0"/>
                </a:lnTo>
                <a:lnTo>
                  <a:pt x="492486" y="557005"/>
                </a:lnTo>
                <a:lnTo>
                  <a:pt x="0" y="557005"/>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8" id="18"/>
          <p:cNvSpPr/>
          <p:nvPr/>
        </p:nvSpPr>
        <p:spPr>
          <a:xfrm flipH="false" flipV="false" rot="0">
            <a:off x="16402654" y="5366386"/>
            <a:ext cx="570795" cy="675830"/>
          </a:xfrm>
          <a:custGeom>
            <a:avLst/>
            <a:gdLst/>
            <a:ahLst/>
            <a:cxnLst/>
            <a:rect r="r" b="b" t="t" l="l"/>
            <a:pathLst>
              <a:path h="675830" w="570795">
                <a:moveTo>
                  <a:pt x="0" y="0"/>
                </a:moveTo>
                <a:lnTo>
                  <a:pt x="570794" y="0"/>
                </a:lnTo>
                <a:lnTo>
                  <a:pt x="570794" y="675830"/>
                </a:lnTo>
                <a:lnTo>
                  <a:pt x="0" y="675830"/>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5464680">
            <a:off x="6074180" y="-1832817"/>
            <a:ext cx="3990940" cy="3990940"/>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1E5ACD">
                    <a:alpha val="26000"/>
                  </a:srgbClr>
                </a:gs>
                <a:gs pos="100000">
                  <a:srgbClr val="33B291">
                    <a:alpha val="26000"/>
                  </a:srgbClr>
                </a:gs>
              </a:gsLst>
              <a:lin ang="2700000"/>
            </a:gradFill>
          </p:spPr>
        </p:sp>
        <p:sp>
          <p:nvSpPr>
            <p:cNvPr name="TextBox 4" id="4"/>
            <p:cNvSpPr txBox="true"/>
            <p:nvPr/>
          </p:nvSpPr>
          <p:spPr>
            <a:xfrm>
              <a:off x="76200" y="9525"/>
              <a:ext cx="660400" cy="727075"/>
            </a:xfrm>
            <a:prstGeom prst="rect">
              <a:avLst/>
            </a:prstGeom>
          </p:spPr>
          <p:txBody>
            <a:bodyPr anchor="ctr" rtlCol="false" tIns="50800" lIns="50800" bIns="50800" rIns="50800"/>
            <a:lstStyle/>
            <a:p>
              <a:pPr algn="ctr">
                <a:lnSpc>
                  <a:spcPts val="3359"/>
                </a:lnSpc>
              </a:pPr>
            </a:p>
          </p:txBody>
        </p:sp>
      </p:grpSp>
      <p:grpSp>
        <p:nvGrpSpPr>
          <p:cNvPr name="Group 5" id="5"/>
          <p:cNvGrpSpPr/>
          <p:nvPr/>
        </p:nvGrpSpPr>
        <p:grpSpPr>
          <a:xfrm rot="-10060280">
            <a:off x="-1075543" y="8703474"/>
            <a:ext cx="3990940" cy="3990940"/>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1E5ACD">
                    <a:alpha val="41000"/>
                  </a:srgbClr>
                </a:gs>
                <a:gs pos="100000">
                  <a:srgbClr val="33B291">
                    <a:alpha val="41000"/>
                  </a:srgbClr>
                </a:gs>
              </a:gsLst>
              <a:lin ang="2700000"/>
            </a:gradFill>
          </p:spPr>
        </p:sp>
        <p:sp>
          <p:nvSpPr>
            <p:cNvPr name="TextBox 7" id="7"/>
            <p:cNvSpPr txBox="true"/>
            <p:nvPr/>
          </p:nvSpPr>
          <p:spPr>
            <a:xfrm>
              <a:off x="76200" y="9525"/>
              <a:ext cx="660400" cy="727075"/>
            </a:xfrm>
            <a:prstGeom prst="rect">
              <a:avLst/>
            </a:prstGeom>
          </p:spPr>
          <p:txBody>
            <a:bodyPr anchor="ctr" rtlCol="false" tIns="50800" lIns="50800" bIns="50800" rIns="50800"/>
            <a:lstStyle/>
            <a:p>
              <a:pPr algn="ctr">
                <a:lnSpc>
                  <a:spcPts val="3359"/>
                </a:lnSpc>
              </a:pPr>
            </a:p>
          </p:txBody>
        </p:sp>
      </p:grpSp>
      <p:sp>
        <p:nvSpPr>
          <p:cNvPr name="Freeform 8" id="8"/>
          <p:cNvSpPr/>
          <p:nvPr/>
        </p:nvSpPr>
        <p:spPr>
          <a:xfrm flipH="false" flipV="false" rot="0">
            <a:off x="16262344" y="8755832"/>
            <a:ext cx="1088022" cy="1004937"/>
          </a:xfrm>
          <a:custGeom>
            <a:avLst/>
            <a:gdLst/>
            <a:ahLst/>
            <a:cxnLst/>
            <a:rect r="r" b="b" t="t" l="l"/>
            <a:pathLst>
              <a:path h="1004937" w="1088022">
                <a:moveTo>
                  <a:pt x="0" y="0"/>
                </a:moveTo>
                <a:lnTo>
                  <a:pt x="1088022" y="0"/>
                </a:lnTo>
                <a:lnTo>
                  <a:pt x="1088022" y="1004936"/>
                </a:lnTo>
                <a:lnTo>
                  <a:pt x="0" y="1004936"/>
                </a:lnTo>
                <a:lnTo>
                  <a:pt x="0" y="0"/>
                </a:lnTo>
                <a:close/>
              </a:path>
            </a:pathLst>
          </a:custGeom>
          <a:blipFill>
            <a:blip r:embed="rId2">
              <a:alphaModFix amt="65999"/>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394804" y="5298742"/>
            <a:ext cx="1088022" cy="1004937"/>
          </a:xfrm>
          <a:custGeom>
            <a:avLst/>
            <a:gdLst/>
            <a:ahLst/>
            <a:cxnLst/>
            <a:rect r="r" b="b" t="t" l="l"/>
            <a:pathLst>
              <a:path h="1004937" w="1088022">
                <a:moveTo>
                  <a:pt x="0" y="0"/>
                </a:moveTo>
                <a:lnTo>
                  <a:pt x="1088023" y="0"/>
                </a:lnTo>
                <a:lnTo>
                  <a:pt x="1088023" y="1004937"/>
                </a:lnTo>
                <a:lnTo>
                  <a:pt x="0" y="1004937"/>
                </a:lnTo>
                <a:lnTo>
                  <a:pt x="0" y="0"/>
                </a:lnTo>
                <a:close/>
              </a:path>
            </a:pathLst>
          </a:custGeom>
          <a:blipFill>
            <a:blip r:embed="rId2">
              <a:alphaModFix amt="65999"/>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0">
            <a:off x="6920395" y="2916540"/>
            <a:ext cx="8796717" cy="4947811"/>
          </a:xfrm>
          <a:custGeom>
            <a:avLst/>
            <a:gdLst/>
            <a:ahLst/>
            <a:cxnLst/>
            <a:rect r="r" b="b" t="t" l="l"/>
            <a:pathLst>
              <a:path h="4947811" w="8796717">
                <a:moveTo>
                  <a:pt x="0" y="0"/>
                </a:moveTo>
                <a:lnTo>
                  <a:pt x="8796717" y="0"/>
                </a:lnTo>
                <a:lnTo>
                  <a:pt x="8796717" y="4947811"/>
                </a:lnTo>
                <a:lnTo>
                  <a:pt x="0" y="4947811"/>
                </a:lnTo>
                <a:lnTo>
                  <a:pt x="0" y="0"/>
                </a:lnTo>
                <a:close/>
              </a:path>
            </a:pathLst>
          </a:custGeom>
          <a:blipFill>
            <a:blip r:embed="rId4"/>
            <a:stretch>
              <a:fillRect l="0" t="0" r="-4829" b="0"/>
            </a:stretch>
          </a:blipFill>
        </p:spPr>
      </p:sp>
      <p:sp>
        <p:nvSpPr>
          <p:cNvPr name="Freeform 11" id="11"/>
          <p:cNvSpPr/>
          <p:nvPr/>
        </p:nvSpPr>
        <p:spPr>
          <a:xfrm flipH="false" flipV="false" rot="0">
            <a:off x="1326101" y="2916540"/>
            <a:ext cx="3646102" cy="2226960"/>
          </a:xfrm>
          <a:custGeom>
            <a:avLst/>
            <a:gdLst/>
            <a:ahLst/>
            <a:cxnLst/>
            <a:rect r="r" b="b" t="t" l="l"/>
            <a:pathLst>
              <a:path h="2226960" w="3646102">
                <a:moveTo>
                  <a:pt x="0" y="0"/>
                </a:moveTo>
                <a:lnTo>
                  <a:pt x="3646102" y="0"/>
                </a:lnTo>
                <a:lnTo>
                  <a:pt x="3646102" y="2226960"/>
                </a:lnTo>
                <a:lnTo>
                  <a:pt x="0" y="2226960"/>
                </a:lnTo>
                <a:lnTo>
                  <a:pt x="0" y="0"/>
                </a:lnTo>
                <a:close/>
              </a:path>
            </a:pathLst>
          </a:custGeom>
          <a:blipFill>
            <a:blip r:embed="rId5"/>
            <a:stretch>
              <a:fillRect l="0" t="0" r="0" b="0"/>
            </a:stretch>
          </a:blipFill>
        </p:spPr>
      </p:sp>
      <p:sp>
        <p:nvSpPr>
          <p:cNvPr name="TextBox 12" id="12"/>
          <p:cNvSpPr txBox="true"/>
          <p:nvPr/>
        </p:nvSpPr>
        <p:spPr>
          <a:xfrm rot="0">
            <a:off x="1326101" y="1510782"/>
            <a:ext cx="14391011" cy="684530"/>
          </a:xfrm>
          <a:prstGeom prst="rect">
            <a:avLst/>
          </a:prstGeom>
        </p:spPr>
        <p:txBody>
          <a:bodyPr anchor="t" rtlCol="false" tIns="0" lIns="0" bIns="0" rIns="0">
            <a:spAutoFit/>
          </a:bodyPr>
          <a:lstStyle/>
          <a:p>
            <a:pPr algn="l" marL="0" indent="0" lvl="0">
              <a:lnSpc>
                <a:spcPts val="5320"/>
              </a:lnSpc>
              <a:spcBef>
                <a:spcPct val="0"/>
              </a:spcBef>
            </a:pPr>
            <a:r>
              <a:rPr lang="en-US" b="true" sz="3800">
                <a:solidFill>
                  <a:srgbClr val="1E5ACD"/>
                </a:solidFill>
                <a:latin typeface="Poppins Ultra-Bold"/>
                <a:ea typeface="Poppins Ultra-Bold"/>
                <a:cs typeface="Poppins Ultra-Bold"/>
                <a:sym typeface="Poppins Ultra-Bold"/>
              </a:rPr>
              <a:t>Downloadabale in text</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36240" y="9582773"/>
            <a:ext cx="1088022" cy="1004937"/>
          </a:xfrm>
          <a:custGeom>
            <a:avLst/>
            <a:gdLst/>
            <a:ahLst/>
            <a:cxnLst/>
            <a:rect r="r" b="b" t="t" l="l"/>
            <a:pathLst>
              <a:path h="1004937" w="1088022">
                <a:moveTo>
                  <a:pt x="0" y="0"/>
                </a:moveTo>
                <a:lnTo>
                  <a:pt x="1088022" y="0"/>
                </a:lnTo>
                <a:lnTo>
                  <a:pt x="1088022" y="1004937"/>
                </a:lnTo>
                <a:lnTo>
                  <a:pt x="0" y="1004937"/>
                </a:lnTo>
                <a:lnTo>
                  <a:pt x="0" y="0"/>
                </a:lnTo>
                <a:close/>
              </a:path>
            </a:pathLst>
          </a:custGeom>
          <a:blipFill>
            <a:blip r:embed="rId2">
              <a:alphaModFix amt="65999"/>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662393" y="4582251"/>
            <a:ext cx="5160032" cy="5160032"/>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1E5ACD">
                    <a:alpha val="100000"/>
                  </a:srgbClr>
                </a:gs>
                <a:gs pos="100000">
                  <a:srgbClr val="33B291">
                    <a:alpha val="100000"/>
                  </a:srgbClr>
                </a:gs>
              </a:gsLst>
              <a:lin ang="0"/>
            </a:gradFill>
          </p:spPr>
        </p:sp>
        <p:sp>
          <p:nvSpPr>
            <p:cNvPr name="TextBox 5" id="5"/>
            <p:cNvSpPr txBox="true"/>
            <p:nvPr/>
          </p:nvSpPr>
          <p:spPr>
            <a:xfrm>
              <a:off x="76200" y="9525"/>
              <a:ext cx="660400" cy="727075"/>
            </a:xfrm>
            <a:prstGeom prst="rect">
              <a:avLst/>
            </a:prstGeom>
          </p:spPr>
          <p:txBody>
            <a:bodyPr anchor="ctr" rtlCol="false" tIns="48544" lIns="48544" bIns="48544" rIns="48544"/>
            <a:lstStyle/>
            <a:p>
              <a:pPr algn="ctr">
                <a:lnSpc>
                  <a:spcPts val="3359"/>
                </a:lnSpc>
              </a:pPr>
            </a:p>
          </p:txBody>
        </p:sp>
      </p:grpSp>
      <p:grpSp>
        <p:nvGrpSpPr>
          <p:cNvPr name="Group 6" id="6"/>
          <p:cNvGrpSpPr/>
          <p:nvPr/>
        </p:nvGrpSpPr>
        <p:grpSpPr>
          <a:xfrm rot="0">
            <a:off x="831261" y="4751119"/>
            <a:ext cx="4822296" cy="4822296"/>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4"/>
              <a:stretch>
                <a:fillRect l="-16555" t="0" r="-16555" b="0"/>
              </a:stretch>
            </a:blipFill>
          </p:spPr>
        </p:sp>
      </p:grpSp>
      <p:grpSp>
        <p:nvGrpSpPr>
          <p:cNvPr name="Group 8" id="8"/>
          <p:cNvGrpSpPr/>
          <p:nvPr/>
        </p:nvGrpSpPr>
        <p:grpSpPr>
          <a:xfrm rot="0">
            <a:off x="1203460" y="-1050357"/>
            <a:ext cx="5163050" cy="5163050"/>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33B291">
                    <a:alpha val="100000"/>
                  </a:srgbClr>
                </a:gs>
                <a:gs pos="100000">
                  <a:srgbClr val="1E5ACD">
                    <a:alpha val="100000"/>
                  </a:srgbClr>
                </a:gs>
              </a:gsLst>
              <a:lin ang="2700000"/>
            </a:gradFill>
          </p:spPr>
        </p:sp>
        <p:sp>
          <p:nvSpPr>
            <p:cNvPr name="TextBox 10" id="10"/>
            <p:cNvSpPr txBox="true"/>
            <p:nvPr/>
          </p:nvSpPr>
          <p:spPr>
            <a:xfrm>
              <a:off x="76200" y="9525"/>
              <a:ext cx="660400" cy="727075"/>
            </a:xfrm>
            <a:prstGeom prst="rect">
              <a:avLst/>
            </a:prstGeom>
          </p:spPr>
          <p:txBody>
            <a:bodyPr anchor="ctr" rtlCol="false" tIns="39225" lIns="39225" bIns="39225" rIns="39225"/>
            <a:lstStyle/>
            <a:p>
              <a:pPr algn="ctr">
                <a:lnSpc>
                  <a:spcPts val="3359"/>
                </a:lnSpc>
              </a:pPr>
            </a:p>
          </p:txBody>
        </p:sp>
      </p:grpSp>
      <p:grpSp>
        <p:nvGrpSpPr>
          <p:cNvPr name="Group 11" id="11"/>
          <p:cNvGrpSpPr/>
          <p:nvPr/>
        </p:nvGrpSpPr>
        <p:grpSpPr>
          <a:xfrm rot="0">
            <a:off x="1372427" y="-881390"/>
            <a:ext cx="4825117" cy="4825117"/>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5"/>
              <a:stretch>
                <a:fillRect l="-24931" t="0" r="-24931" b="0"/>
              </a:stretch>
            </a:blipFill>
          </p:spPr>
        </p:sp>
      </p:grpSp>
      <p:grpSp>
        <p:nvGrpSpPr>
          <p:cNvPr name="Group 13" id="13"/>
          <p:cNvGrpSpPr/>
          <p:nvPr/>
        </p:nvGrpSpPr>
        <p:grpSpPr>
          <a:xfrm rot="0">
            <a:off x="5822425" y="9582773"/>
            <a:ext cx="4922711" cy="4922711"/>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33B291">
                    <a:alpha val="17000"/>
                  </a:srgbClr>
                </a:gs>
                <a:gs pos="100000">
                  <a:srgbClr val="1E5ACD">
                    <a:alpha val="17000"/>
                  </a:srgbClr>
                </a:gs>
              </a:gsLst>
              <a:lin ang="2700000"/>
            </a:gradFill>
          </p:spPr>
        </p:sp>
        <p:sp>
          <p:nvSpPr>
            <p:cNvPr name="TextBox 15" id="15"/>
            <p:cNvSpPr txBox="true"/>
            <p:nvPr/>
          </p:nvSpPr>
          <p:spPr>
            <a:xfrm>
              <a:off x="76200" y="9525"/>
              <a:ext cx="660400" cy="727075"/>
            </a:xfrm>
            <a:prstGeom prst="rect">
              <a:avLst/>
            </a:prstGeom>
          </p:spPr>
          <p:txBody>
            <a:bodyPr anchor="ctr" rtlCol="false" tIns="36729" lIns="36729" bIns="36729" rIns="36729"/>
            <a:lstStyle/>
            <a:p>
              <a:pPr algn="ctr">
                <a:lnSpc>
                  <a:spcPts val="3359"/>
                </a:lnSpc>
              </a:pPr>
            </a:p>
          </p:txBody>
        </p:sp>
      </p:grpSp>
      <p:grpSp>
        <p:nvGrpSpPr>
          <p:cNvPr name="Group 16" id="16"/>
          <p:cNvGrpSpPr/>
          <p:nvPr/>
        </p:nvGrpSpPr>
        <p:grpSpPr>
          <a:xfrm rot="-1074917">
            <a:off x="17449232" y="1842383"/>
            <a:ext cx="4086926" cy="4086926"/>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33B291">
                    <a:alpha val="39000"/>
                  </a:srgbClr>
                </a:gs>
                <a:gs pos="100000">
                  <a:srgbClr val="1E5ACD">
                    <a:alpha val="39000"/>
                  </a:srgbClr>
                </a:gs>
              </a:gsLst>
              <a:lin ang="2700000"/>
            </a:gradFill>
          </p:spPr>
        </p:sp>
        <p:sp>
          <p:nvSpPr>
            <p:cNvPr name="TextBox 18" id="18"/>
            <p:cNvSpPr txBox="true"/>
            <p:nvPr/>
          </p:nvSpPr>
          <p:spPr>
            <a:xfrm>
              <a:off x="76200" y="9525"/>
              <a:ext cx="660400" cy="727075"/>
            </a:xfrm>
            <a:prstGeom prst="rect">
              <a:avLst/>
            </a:prstGeom>
          </p:spPr>
          <p:txBody>
            <a:bodyPr anchor="ctr" rtlCol="false" tIns="36729" lIns="36729" bIns="36729" rIns="36729"/>
            <a:lstStyle/>
            <a:p>
              <a:pPr algn="ctr">
                <a:lnSpc>
                  <a:spcPts val="3359"/>
                </a:lnSpc>
              </a:pPr>
            </a:p>
          </p:txBody>
        </p:sp>
      </p:grpSp>
      <p:sp>
        <p:nvSpPr>
          <p:cNvPr name="Freeform 19" id="19"/>
          <p:cNvSpPr/>
          <p:nvPr/>
        </p:nvSpPr>
        <p:spPr>
          <a:xfrm flipH="false" flipV="false" rot="0">
            <a:off x="476245" y="372888"/>
            <a:ext cx="710033" cy="655812"/>
          </a:xfrm>
          <a:custGeom>
            <a:avLst/>
            <a:gdLst/>
            <a:ahLst/>
            <a:cxnLst/>
            <a:rect r="r" b="b" t="t" l="l"/>
            <a:pathLst>
              <a:path h="655812" w="710033">
                <a:moveTo>
                  <a:pt x="0" y="0"/>
                </a:moveTo>
                <a:lnTo>
                  <a:pt x="710033" y="0"/>
                </a:lnTo>
                <a:lnTo>
                  <a:pt x="710033" y="655812"/>
                </a:lnTo>
                <a:lnTo>
                  <a:pt x="0" y="655812"/>
                </a:lnTo>
                <a:lnTo>
                  <a:pt x="0" y="0"/>
                </a:lnTo>
                <a:close/>
              </a:path>
            </a:pathLst>
          </a:custGeom>
          <a:blipFill>
            <a:blip r:embed="rId2">
              <a:alphaModFix amt="65999"/>
              <a:extLst>
                <a:ext uri="{96DAC541-7B7A-43D3-8B79-37D633B846F1}">
                  <asvg:svgBlip xmlns:asvg="http://schemas.microsoft.com/office/drawing/2016/SVG/main" r:embed="rId3"/>
                </a:ext>
              </a:extLst>
            </a:blip>
            <a:stretch>
              <a:fillRect l="0" t="0" r="0" b="0"/>
            </a:stretch>
          </a:blipFill>
        </p:spPr>
      </p:sp>
      <p:sp>
        <p:nvSpPr>
          <p:cNvPr name="TextBox 20" id="20"/>
          <p:cNvSpPr txBox="true"/>
          <p:nvPr/>
        </p:nvSpPr>
        <p:spPr>
          <a:xfrm rot="0">
            <a:off x="8398084" y="557919"/>
            <a:ext cx="8521640" cy="868680"/>
          </a:xfrm>
          <a:prstGeom prst="rect">
            <a:avLst/>
          </a:prstGeom>
        </p:spPr>
        <p:txBody>
          <a:bodyPr anchor="t" rtlCol="false" tIns="0" lIns="0" bIns="0" rIns="0">
            <a:spAutoFit/>
          </a:bodyPr>
          <a:lstStyle/>
          <a:p>
            <a:pPr algn="l" marL="0" indent="0" lvl="0">
              <a:lnSpc>
                <a:spcPts val="6719"/>
              </a:lnSpc>
              <a:spcBef>
                <a:spcPct val="0"/>
              </a:spcBef>
            </a:pPr>
            <a:r>
              <a:rPr lang="en-US" b="true" sz="4800">
                <a:solidFill>
                  <a:srgbClr val="1E5ACD"/>
                </a:solidFill>
                <a:latin typeface="Poppins Ultra-Bold"/>
                <a:ea typeface="Poppins Ultra-Bold"/>
                <a:cs typeface="Poppins Ultra-Bold"/>
                <a:sym typeface="Poppins Ultra-Bold"/>
              </a:rPr>
              <a:t>Impact &amp; Future Work </a:t>
            </a:r>
          </a:p>
        </p:txBody>
      </p:sp>
      <p:sp>
        <p:nvSpPr>
          <p:cNvPr name="TextBox 21" id="21"/>
          <p:cNvSpPr txBox="true"/>
          <p:nvPr/>
        </p:nvSpPr>
        <p:spPr>
          <a:xfrm rot="0">
            <a:off x="6688776" y="1713402"/>
            <a:ext cx="10230948" cy="8474075"/>
          </a:xfrm>
          <a:prstGeom prst="rect">
            <a:avLst/>
          </a:prstGeom>
        </p:spPr>
        <p:txBody>
          <a:bodyPr anchor="t" rtlCol="false" tIns="0" lIns="0" bIns="0" rIns="0">
            <a:spAutoFit/>
          </a:bodyPr>
          <a:lstStyle/>
          <a:p>
            <a:pPr algn="just">
              <a:lnSpc>
                <a:spcPts val="2800"/>
              </a:lnSpc>
            </a:pPr>
            <a:r>
              <a:rPr lang="en-US" sz="2000" b="true">
                <a:solidFill>
                  <a:srgbClr val="000000"/>
                </a:solidFill>
                <a:latin typeface="Poppins Ultra-Bold"/>
                <a:ea typeface="Poppins Ultra-Bold"/>
                <a:cs typeface="Poppins Ultra-Bold"/>
                <a:sym typeface="Poppins Ultra-Bold"/>
              </a:rPr>
              <a:t>Co</a:t>
            </a:r>
            <a:r>
              <a:rPr lang="en-US" sz="2000" b="true">
                <a:solidFill>
                  <a:srgbClr val="000000"/>
                </a:solidFill>
                <a:latin typeface="Poppins Ultra-Bold"/>
                <a:ea typeface="Poppins Ultra-Bold"/>
                <a:cs typeface="Poppins Ultra-Bold"/>
                <a:sym typeface="Poppins Ultra-Bold"/>
              </a:rPr>
              <a:t>ntribution to ICT/Radiology</a:t>
            </a:r>
            <a:r>
              <a:rPr lang="en-US" sz="2000" b="true">
                <a:solidFill>
                  <a:srgbClr val="1E5ACD"/>
                </a:solidFill>
                <a:latin typeface="Poppins Ultra-Bold"/>
                <a:ea typeface="Poppins Ultra-Bold"/>
                <a:cs typeface="Poppins Ultra-Bold"/>
                <a:sym typeface="Poppins Ultra-Bold"/>
              </a:rPr>
              <a:t>:</a:t>
            </a:r>
          </a:p>
          <a:p>
            <a:pPr algn="just">
              <a:lnSpc>
                <a:spcPts val="2800"/>
              </a:lnSpc>
            </a:pPr>
          </a:p>
          <a:p>
            <a:pPr algn="just" marL="431802" indent="-215901" lvl="1">
              <a:lnSpc>
                <a:spcPts val="2800"/>
              </a:lnSpc>
              <a:buFont typeface="Arial"/>
              <a:buChar char="•"/>
            </a:pPr>
            <a:r>
              <a:rPr lang="en-US" b="true" sz="2000">
                <a:solidFill>
                  <a:srgbClr val="1E5ACD"/>
                </a:solidFill>
                <a:latin typeface="Poppins Ultra-Bold"/>
                <a:ea typeface="Poppins Ultra-Bold"/>
                <a:cs typeface="Poppins Ultra-Bold"/>
                <a:sym typeface="Poppins Ultra-Bold"/>
              </a:rPr>
              <a:t>Pioneering a hybrid AI approach f</a:t>
            </a:r>
            <a:r>
              <a:rPr lang="en-US" b="true" sz="2000">
                <a:solidFill>
                  <a:srgbClr val="1E5ACD"/>
                </a:solidFill>
                <a:latin typeface="Poppins Ultra-Bold"/>
                <a:ea typeface="Poppins Ultra-Bold"/>
                <a:cs typeface="Poppins Ultra-Bold"/>
                <a:sym typeface="Poppins Ultra-Bold"/>
              </a:rPr>
              <a:t>or complex clinical text generation.</a:t>
            </a:r>
          </a:p>
          <a:p>
            <a:pPr algn="just" marL="431802" indent="-215901" lvl="1">
              <a:lnSpc>
                <a:spcPts val="2800"/>
              </a:lnSpc>
              <a:buFont typeface="Arial"/>
              <a:buChar char="•"/>
            </a:pPr>
            <a:r>
              <a:rPr lang="en-US" b="true" sz="2000">
                <a:solidFill>
                  <a:srgbClr val="1E5ACD"/>
                </a:solidFill>
                <a:latin typeface="Poppins Ultra-Bold"/>
                <a:ea typeface="Poppins Ultra-Bold"/>
                <a:cs typeface="Poppins Ultra-Bold"/>
                <a:sym typeface="Poppins Ultra-Bold"/>
              </a:rPr>
              <a:t>Reducing radiologist workload, improving efficiency and report consistency.</a:t>
            </a:r>
          </a:p>
          <a:p>
            <a:pPr algn="just" marL="431802" indent="-215901" lvl="1">
              <a:lnSpc>
                <a:spcPts val="2800"/>
              </a:lnSpc>
              <a:buFont typeface="Arial"/>
              <a:buChar char="•"/>
            </a:pPr>
            <a:r>
              <a:rPr lang="en-US" b="true" sz="2000">
                <a:solidFill>
                  <a:srgbClr val="1E5ACD"/>
                </a:solidFill>
                <a:latin typeface="Poppins Ultra-Bold"/>
                <a:ea typeface="Poppins Ultra-Bold"/>
                <a:cs typeface="Poppins Ultra-Bold"/>
                <a:sym typeface="Poppins Ultra-Bold"/>
              </a:rPr>
              <a:t>S</a:t>
            </a:r>
            <a:r>
              <a:rPr lang="en-US" b="true" sz="2000">
                <a:solidFill>
                  <a:srgbClr val="1E5ACD"/>
                </a:solidFill>
                <a:latin typeface="Poppins Ultra-Bold"/>
                <a:ea typeface="Poppins Ultra-Bold"/>
                <a:cs typeface="Poppins Ultra-Bold"/>
                <a:sym typeface="Poppins Ultra-Bold"/>
              </a:rPr>
              <a:t>etting a precedent for combining specialized models with powerful LLMs for focused tasks.</a:t>
            </a:r>
          </a:p>
          <a:p>
            <a:pPr algn="just">
              <a:lnSpc>
                <a:spcPts val="2800"/>
              </a:lnSpc>
            </a:pPr>
          </a:p>
          <a:p>
            <a:pPr algn="just">
              <a:lnSpc>
                <a:spcPts val="2800"/>
              </a:lnSpc>
            </a:pPr>
            <a:r>
              <a:rPr lang="en-US" sz="2000" b="true">
                <a:solidFill>
                  <a:srgbClr val="000000"/>
                </a:solidFill>
                <a:latin typeface="Poppins Ultra-Bold"/>
                <a:ea typeface="Poppins Ultra-Bold"/>
                <a:cs typeface="Poppins Ultra-Bold"/>
                <a:sym typeface="Poppins Ultra-Bold"/>
              </a:rPr>
              <a:t>Potential Impact: </a:t>
            </a:r>
          </a:p>
          <a:p>
            <a:pPr algn="just">
              <a:lnSpc>
                <a:spcPts val="2800"/>
              </a:lnSpc>
            </a:pPr>
          </a:p>
          <a:p>
            <a:pPr algn="just" marL="431802" indent="-215901" lvl="1">
              <a:lnSpc>
                <a:spcPts val="2800"/>
              </a:lnSpc>
              <a:buFont typeface="Arial"/>
              <a:buChar char="•"/>
            </a:pPr>
            <a:r>
              <a:rPr lang="en-US" b="true" sz="2000">
                <a:solidFill>
                  <a:srgbClr val="1E5ACD"/>
                </a:solidFill>
                <a:latin typeface="Poppins Ultra-Bold"/>
                <a:ea typeface="Poppins Ultra-Bold"/>
                <a:cs typeface="Poppins Ultra-Bold"/>
                <a:sym typeface="Poppins Ultra-Bold"/>
              </a:rPr>
              <a:t>Faster diagnosis, improved documentation quality, and reduced burnout for medical professionals.</a:t>
            </a:r>
          </a:p>
          <a:p>
            <a:pPr algn="just">
              <a:lnSpc>
                <a:spcPts val="2800"/>
              </a:lnSpc>
            </a:pPr>
          </a:p>
          <a:p>
            <a:pPr algn="just">
              <a:lnSpc>
                <a:spcPts val="2800"/>
              </a:lnSpc>
            </a:pPr>
            <a:r>
              <a:rPr lang="en-US" sz="2000" b="true">
                <a:solidFill>
                  <a:srgbClr val="000000"/>
                </a:solidFill>
                <a:latin typeface="Poppins Ultra-Bold"/>
                <a:ea typeface="Poppins Ultra-Bold"/>
                <a:cs typeface="Poppins Ultra-Bold"/>
                <a:sym typeface="Poppins Ultra-Bold"/>
              </a:rPr>
              <a:t>Future Work:</a:t>
            </a:r>
          </a:p>
          <a:p>
            <a:pPr algn="just">
              <a:lnSpc>
                <a:spcPts val="2800"/>
              </a:lnSpc>
            </a:pPr>
          </a:p>
          <a:p>
            <a:pPr algn="just" marL="431802" indent="-215901" lvl="1">
              <a:lnSpc>
                <a:spcPts val="2800"/>
              </a:lnSpc>
              <a:buFont typeface="Arial"/>
              <a:buChar char="•"/>
            </a:pPr>
            <a:r>
              <a:rPr lang="en-US" b="true" sz="2000">
                <a:solidFill>
                  <a:srgbClr val="1E5ACD"/>
                </a:solidFill>
                <a:latin typeface="Poppins Ultra-Bold"/>
                <a:ea typeface="Poppins Ultra-Bold"/>
                <a:cs typeface="Poppins Ultra-Bold"/>
                <a:sym typeface="Poppins Ultra-Bold"/>
              </a:rPr>
              <a:t>Work with images of mri to generate findings as well as impressions both.</a:t>
            </a:r>
          </a:p>
          <a:p>
            <a:pPr algn="just" marL="431802" indent="-215901" lvl="1">
              <a:lnSpc>
                <a:spcPts val="2800"/>
              </a:lnSpc>
              <a:buFont typeface="Arial"/>
              <a:buChar char="•"/>
            </a:pPr>
            <a:r>
              <a:rPr lang="en-US" b="true" sz="2000">
                <a:solidFill>
                  <a:srgbClr val="1E5ACD"/>
                </a:solidFill>
                <a:latin typeface="Poppins Ultra-Bold"/>
                <a:ea typeface="Poppins Ultra-Bold"/>
                <a:cs typeface="Poppins Ultra-Bold"/>
                <a:sym typeface="Poppins Ultra-Bold"/>
              </a:rPr>
              <a:t>Expanding to other medical imaging modalities (e.g., CT, X-ray).</a:t>
            </a:r>
          </a:p>
          <a:p>
            <a:pPr algn="just" marL="431802" indent="-215901" lvl="1">
              <a:lnSpc>
                <a:spcPts val="2800"/>
              </a:lnSpc>
              <a:buFont typeface="Arial"/>
              <a:buChar char="•"/>
            </a:pPr>
            <a:r>
              <a:rPr lang="en-US" b="true" sz="2000">
                <a:solidFill>
                  <a:srgbClr val="1E5ACD"/>
                </a:solidFill>
                <a:latin typeface="Poppins Ultra-Bold"/>
                <a:ea typeface="Poppins Ultra-Bold"/>
                <a:cs typeface="Poppins Ultra-Bold"/>
                <a:sym typeface="Poppins Ultra-Bold"/>
              </a:rPr>
              <a:t>Incorporating user feedback loops for continuous model improvement.</a:t>
            </a:r>
          </a:p>
          <a:p>
            <a:pPr algn="just" marL="431802" indent="-215901" lvl="1">
              <a:lnSpc>
                <a:spcPts val="2800"/>
              </a:lnSpc>
              <a:buFont typeface="Arial"/>
              <a:buChar char="•"/>
            </a:pPr>
            <a:r>
              <a:rPr lang="en-US" b="true" sz="2000">
                <a:solidFill>
                  <a:srgbClr val="1E5ACD"/>
                </a:solidFill>
                <a:latin typeface="Poppins Ultra-Bold"/>
                <a:ea typeface="Poppins Ultra-Bold"/>
                <a:cs typeface="Poppins Ultra-Bold"/>
                <a:sym typeface="Poppins Ultra-Bold"/>
              </a:rPr>
              <a:t>Discussion With radiologist suggested that it needs more details so that it can give you impressions close to what radiologist give and also suggested to work on patient history as well the impression are base on patient history , the location form where they belong to  any medication being consumed </a:t>
            </a:r>
            <a:r>
              <a:rPr lang="en-US" b="true" sz="2000">
                <a:solidFill>
                  <a:srgbClr val="1E5ACD"/>
                </a:solidFill>
                <a:latin typeface="Poppins Ultra-Bold"/>
                <a:ea typeface="Poppins Ultra-Bold"/>
                <a:cs typeface="Poppins Ultra-Bold"/>
                <a:sym typeface="Poppins Ultra-Bold"/>
              </a:rPr>
              <a:t>.</a:t>
            </a:r>
          </a:p>
          <a:p>
            <a:pPr algn="just" marL="0" indent="0" lvl="0">
              <a:lnSpc>
                <a:spcPts val="2800"/>
              </a:lnSpc>
              <a:spcBef>
                <a:spcPct val="0"/>
              </a:spcBef>
            </a:pP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125414" y="1028700"/>
            <a:ext cx="2133886" cy="568350"/>
            <a:chOff x="0" y="0"/>
            <a:chExt cx="562011" cy="149689"/>
          </a:xfrm>
        </p:grpSpPr>
        <p:sp>
          <p:nvSpPr>
            <p:cNvPr name="Freeform 3" id="3"/>
            <p:cNvSpPr/>
            <p:nvPr/>
          </p:nvSpPr>
          <p:spPr>
            <a:xfrm flipH="false" flipV="false" rot="0">
              <a:off x="0" y="0"/>
              <a:ext cx="562011" cy="149689"/>
            </a:xfrm>
            <a:custGeom>
              <a:avLst/>
              <a:gdLst/>
              <a:ahLst/>
              <a:cxnLst/>
              <a:rect r="r" b="b" t="t" l="l"/>
              <a:pathLst>
                <a:path h="149689" w="562011">
                  <a:moveTo>
                    <a:pt x="74844" y="0"/>
                  </a:moveTo>
                  <a:lnTo>
                    <a:pt x="487167" y="0"/>
                  </a:lnTo>
                  <a:cubicBezTo>
                    <a:pt x="528502" y="0"/>
                    <a:pt x="562011" y="33509"/>
                    <a:pt x="562011" y="74844"/>
                  </a:cubicBezTo>
                  <a:lnTo>
                    <a:pt x="562011" y="74844"/>
                  </a:lnTo>
                  <a:cubicBezTo>
                    <a:pt x="562011" y="94694"/>
                    <a:pt x="554126" y="113731"/>
                    <a:pt x="540090" y="127767"/>
                  </a:cubicBezTo>
                  <a:cubicBezTo>
                    <a:pt x="526054" y="141803"/>
                    <a:pt x="507017" y="149689"/>
                    <a:pt x="487167" y="149689"/>
                  </a:cubicBezTo>
                  <a:lnTo>
                    <a:pt x="74844" y="149689"/>
                  </a:lnTo>
                  <a:cubicBezTo>
                    <a:pt x="54994" y="149689"/>
                    <a:pt x="35957" y="141803"/>
                    <a:pt x="21921" y="127767"/>
                  </a:cubicBezTo>
                  <a:cubicBezTo>
                    <a:pt x="7885" y="113731"/>
                    <a:pt x="0" y="94694"/>
                    <a:pt x="0" y="74844"/>
                  </a:cubicBezTo>
                  <a:lnTo>
                    <a:pt x="0" y="74844"/>
                  </a:lnTo>
                  <a:cubicBezTo>
                    <a:pt x="0" y="54994"/>
                    <a:pt x="7885" y="35957"/>
                    <a:pt x="21921" y="21921"/>
                  </a:cubicBezTo>
                  <a:cubicBezTo>
                    <a:pt x="35957" y="7885"/>
                    <a:pt x="54994" y="0"/>
                    <a:pt x="74844" y="0"/>
                  </a:cubicBezTo>
                  <a:close/>
                </a:path>
              </a:pathLst>
            </a:custGeom>
            <a:gradFill rotWithShape="true">
              <a:gsLst>
                <a:gs pos="0">
                  <a:srgbClr val="33B291">
                    <a:alpha val="100000"/>
                  </a:srgbClr>
                </a:gs>
                <a:gs pos="100000">
                  <a:srgbClr val="1E5ACD">
                    <a:alpha val="100000"/>
                  </a:srgbClr>
                </a:gs>
              </a:gsLst>
              <a:lin ang="2700000"/>
            </a:gradFill>
          </p:spPr>
        </p:sp>
        <p:sp>
          <p:nvSpPr>
            <p:cNvPr name="TextBox 4" id="4"/>
            <p:cNvSpPr txBox="true"/>
            <p:nvPr/>
          </p:nvSpPr>
          <p:spPr>
            <a:xfrm>
              <a:off x="0" y="-66675"/>
              <a:ext cx="562011" cy="216364"/>
            </a:xfrm>
            <a:prstGeom prst="rect">
              <a:avLst/>
            </a:prstGeom>
          </p:spPr>
          <p:txBody>
            <a:bodyPr anchor="ctr" rtlCol="false" tIns="50800" lIns="50800" bIns="50800" rIns="50800"/>
            <a:lstStyle/>
            <a:p>
              <a:pPr algn="ctr">
                <a:lnSpc>
                  <a:spcPts val="3359"/>
                </a:lnSpc>
              </a:pPr>
            </a:p>
          </p:txBody>
        </p:sp>
      </p:grpSp>
      <p:sp>
        <p:nvSpPr>
          <p:cNvPr name="Freeform 5" id="5"/>
          <p:cNvSpPr/>
          <p:nvPr/>
        </p:nvSpPr>
        <p:spPr>
          <a:xfrm flipH="false" flipV="false" rot="0">
            <a:off x="6070930" y="1133805"/>
            <a:ext cx="1088022" cy="1004937"/>
          </a:xfrm>
          <a:custGeom>
            <a:avLst/>
            <a:gdLst/>
            <a:ahLst/>
            <a:cxnLst/>
            <a:rect r="r" b="b" t="t" l="l"/>
            <a:pathLst>
              <a:path h="1004937" w="1088022">
                <a:moveTo>
                  <a:pt x="0" y="0"/>
                </a:moveTo>
                <a:lnTo>
                  <a:pt x="1088022" y="0"/>
                </a:lnTo>
                <a:lnTo>
                  <a:pt x="1088022" y="1004937"/>
                </a:lnTo>
                <a:lnTo>
                  <a:pt x="0" y="1004937"/>
                </a:lnTo>
                <a:lnTo>
                  <a:pt x="0" y="0"/>
                </a:lnTo>
                <a:close/>
              </a:path>
            </a:pathLst>
          </a:custGeom>
          <a:blipFill>
            <a:blip r:embed="rId2">
              <a:alphaModFix amt="65999"/>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2975120" y="348470"/>
            <a:ext cx="9590061" cy="9590061"/>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33B291">
                    <a:alpha val="100000"/>
                  </a:srgbClr>
                </a:gs>
                <a:gs pos="100000">
                  <a:srgbClr val="1E5ACD">
                    <a:alpha val="100000"/>
                  </a:srgbClr>
                </a:gs>
              </a:gsLst>
              <a:lin ang="2700000"/>
            </a:gradFill>
          </p:spPr>
        </p:sp>
        <p:sp>
          <p:nvSpPr>
            <p:cNvPr name="TextBox 8" id="8"/>
            <p:cNvSpPr txBox="true"/>
            <p:nvPr/>
          </p:nvSpPr>
          <p:spPr>
            <a:xfrm>
              <a:off x="76200" y="9525"/>
              <a:ext cx="660400" cy="727075"/>
            </a:xfrm>
            <a:prstGeom prst="rect">
              <a:avLst/>
            </a:prstGeom>
          </p:spPr>
          <p:txBody>
            <a:bodyPr anchor="ctr" rtlCol="false" tIns="72859" lIns="72859" bIns="72859" rIns="72859"/>
            <a:lstStyle/>
            <a:p>
              <a:pPr algn="ctr">
                <a:lnSpc>
                  <a:spcPts val="3359"/>
                </a:lnSpc>
              </a:pPr>
            </a:p>
          </p:txBody>
        </p:sp>
      </p:grpSp>
      <p:grpSp>
        <p:nvGrpSpPr>
          <p:cNvPr name="Group 9" id="9"/>
          <p:cNvGrpSpPr/>
          <p:nvPr/>
        </p:nvGrpSpPr>
        <p:grpSpPr>
          <a:xfrm rot="0">
            <a:off x="-2661274" y="662315"/>
            <a:ext cx="8962370" cy="8962370"/>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4"/>
              <a:stretch>
                <a:fillRect l="-38888" t="0" r="-38888" b="0"/>
              </a:stretch>
            </a:blipFill>
          </p:spPr>
        </p:sp>
      </p:grpSp>
      <p:grpSp>
        <p:nvGrpSpPr>
          <p:cNvPr name="Group 11" id="11"/>
          <p:cNvGrpSpPr/>
          <p:nvPr/>
        </p:nvGrpSpPr>
        <p:grpSpPr>
          <a:xfrm rot="-10800000">
            <a:off x="7636941" y="-3720707"/>
            <a:ext cx="5647857" cy="5647857"/>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33B291">
                    <a:alpha val="100000"/>
                  </a:srgbClr>
                </a:gs>
                <a:gs pos="100000">
                  <a:srgbClr val="1E5ACD">
                    <a:alpha val="100000"/>
                  </a:srgbClr>
                </a:gs>
              </a:gsLst>
              <a:lin ang="2700000"/>
            </a:gradFill>
          </p:spPr>
        </p:sp>
        <p:sp>
          <p:nvSpPr>
            <p:cNvPr name="TextBox 13" id="13"/>
            <p:cNvSpPr txBox="true"/>
            <p:nvPr/>
          </p:nvSpPr>
          <p:spPr>
            <a:xfrm>
              <a:off x="76200" y="9525"/>
              <a:ext cx="660400" cy="727075"/>
            </a:xfrm>
            <a:prstGeom prst="rect">
              <a:avLst/>
            </a:prstGeom>
          </p:spPr>
          <p:txBody>
            <a:bodyPr anchor="ctr" rtlCol="false" tIns="50800" lIns="50800" bIns="50800" rIns="50800"/>
            <a:lstStyle/>
            <a:p>
              <a:pPr algn="ctr">
                <a:lnSpc>
                  <a:spcPts val="3359"/>
                </a:lnSpc>
              </a:pPr>
            </a:p>
          </p:txBody>
        </p:sp>
      </p:grpSp>
      <p:sp>
        <p:nvSpPr>
          <p:cNvPr name="TextBox 14" id="14"/>
          <p:cNvSpPr txBox="true"/>
          <p:nvPr/>
        </p:nvSpPr>
        <p:spPr>
          <a:xfrm rot="0">
            <a:off x="8785366" y="6509840"/>
            <a:ext cx="9432701" cy="2101215"/>
          </a:xfrm>
          <a:prstGeom prst="rect">
            <a:avLst/>
          </a:prstGeom>
        </p:spPr>
        <p:txBody>
          <a:bodyPr anchor="t" rtlCol="false" tIns="0" lIns="0" bIns="0" rIns="0">
            <a:spAutoFit/>
          </a:bodyPr>
          <a:lstStyle/>
          <a:p>
            <a:pPr algn="l" marL="518160" indent="-259080" lvl="1">
              <a:lnSpc>
                <a:spcPts val="3359"/>
              </a:lnSpc>
              <a:buFont typeface="Arial"/>
              <a:buChar char="•"/>
            </a:pPr>
            <a:r>
              <a:rPr lang="en-US" b="true" sz="2400" spc="184">
                <a:solidFill>
                  <a:srgbClr val="40566E"/>
                </a:solidFill>
                <a:latin typeface="Poppins Ultra-Bold"/>
                <a:ea typeface="Poppins Ultra-Bold"/>
                <a:cs typeface="Poppins Ultra-Bold"/>
                <a:sym typeface="Poppins Ultra-Bold"/>
              </a:rPr>
              <a:t>Contact: vrajnandwana26@gmail.com</a:t>
            </a:r>
          </a:p>
          <a:p>
            <a:pPr algn="l" marL="518160" indent="-259080" lvl="1">
              <a:lnSpc>
                <a:spcPts val="3359"/>
              </a:lnSpc>
              <a:buFont typeface="Arial"/>
              <a:buChar char="•"/>
            </a:pPr>
            <a:r>
              <a:rPr lang="en-US" b="true" sz="2400" spc="184">
                <a:solidFill>
                  <a:srgbClr val="40566E"/>
                </a:solidFill>
                <a:latin typeface="Poppins Ultra-Bold"/>
                <a:ea typeface="Poppins Ultra-Bold"/>
                <a:cs typeface="Poppins Ultra-Bold"/>
                <a:sym typeface="Poppins Ultra-Bold"/>
              </a:rPr>
              <a:t>Model config link: https:</a:t>
            </a:r>
            <a:r>
              <a:rPr lang="en-US" b="true" sz="2400" spc="184" u="sng">
                <a:solidFill>
                  <a:srgbClr val="40566E"/>
                </a:solidFill>
                <a:latin typeface="Poppins Ultra-Bold"/>
                <a:ea typeface="Poppins Ultra-Bold"/>
                <a:cs typeface="Poppins Ultra-Bold"/>
                <a:sym typeface="Poppins Ultra-Bold"/>
                <a:hlinkClick r:id="rId5" tooltip="https://huggingface.co/Vrajk/mri-impressions"/>
              </a:rPr>
              <a:t>//huggingface.co/Vrajk/mri-impressions</a:t>
            </a:r>
          </a:p>
          <a:p>
            <a:pPr algn="l" marL="518160" indent="-259080" lvl="1">
              <a:lnSpc>
                <a:spcPts val="3359"/>
              </a:lnSpc>
              <a:buFont typeface="Arial"/>
              <a:buChar char="•"/>
            </a:pPr>
            <a:r>
              <a:rPr lang="en-US" b="true" sz="2400" spc="184">
                <a:solidFill>
                  <a:srgbClr val="40566E"/>
                </a:solidFill>
                <a:latin typeface="Poppins Ultra-Bold"/>
                <a:ea typeface="Poppins Ultra-Bold"/>
                <a:cs typeface="Poppins Ultra-Bold"/>
                <a:sym typeface="Poppins Ultra-Bold"/>
              </a:rPr>
              <a:t>Live hosted and app file link:</a:t>
            </a:r>
            <a:r>
              <a:rPr lang="en-US" b="true" sz="2400" spc="184" u="sng">
                <a:solidFill>
                  <a:srgbClr val="40566E"/>
                </a:solidFill>
                <a:latin typeface="Poppins Ultra-Bold"/>
                <a:ea typeface="Poppins Ultra-Bold"/>
                <a:cs typeface="Poppins Ultra-Bold"/>
                <a:sym typeface="Poppins Ultra-Bold"/>
                <a:hlinkClick r:id="rId6" tooltip="https://huggingface.co/spaces/Vrajk/mri"/>
              </a:rPr>
              <a:t>https://huggingface.co/spaces/Vrajk/mri</a:t>
            </a:r>
          </a:p>
        </p:txBody>
      </p:sp>
      <p:grpSp>
        <p:nvGrpSpPr>
          <p:cNvPr name="Group 15" id="15"/>
          <p:cNvGrpSpPr/>
          <p:nvPr/>
        </p:nvGrpSpPr>
        <p:grpSpPr>
          <a:xfrm rot="0">
            <a:off x="3330568" y="2407983"/>
            <a:ext cx="6039385" cy="6039385"/>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17" id="17"/>
            <p:cNvSpPr txBox="true"/>
            <p:nvPr/>
          </p:nvSpPr>
          <p:spPr>
            <a:xfrm>
              <a:off x="76200" y="9525"/>
              <a:ext cx="660400" cy="727075"/>
            </a:xfrm>
            <a:prstGeom prst="rect">
              <a:avLst/>
            </a:prstGeom>
          </p:spPr>
          <p:txBody>
            <a:bodyPr anchor="ctr" rtlCol="false" tIns="45883" lIns="45883" bIns="45883" rIns="45883"/>
            <a:lstStyle/>
            <a:p>
              <a:pPr algn="ctr">
                <a:lnSpc>
                  <a:spcPts val="3359"/>
                </a:lnSpc>
              </a:pPr>
            </a:p>
          </p:txBody>
        </p:sp>
      </p:grpSp>
      <p:grpSp>
        <p:nvGrpSpPr>
          <p:cNvPr name="Group 18" id="18"/>
          <p:cNvGrpSpPr/>
          <p:nvPr/>
        </p:nvGrpSpPr>
        <p:grpSpPr>
          <a:xfrm rot="0">
            <a:off x="3528213" y="2605628"/>
            <a:ext cx="5644093" cy="5644093"/>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7"/>
              <a:stretch>
                <a:fillRect l="-25046" t="0" r="-25046" b="0"/>
              </a:stretch>
            </a:blipFill>
          </p:spPr>
        </p:sp>
      </p:grpSp>
      <p:grpSp>
        <p:nvGrpSpPr>
          <p:cNvPr name="Group 20" id="20"/>
          <p:cNvGrpSpPr/>
          <p:nvPr/>
        </p:nvGrpSpPr>
        <p:grpSpPr>
          <a:xfrm rot="-10800000">
            <a:off x="11168020" y="9258300"/>
            <a:ext cx="5647857" cy="5647857"/>
            <a:chOff x="0" y="0"/>
            <a:chExt cx="812800" cy="812800"/>
          </a:xfrm>
        </p:grpSpPr>
        <p:sp>
          <p:nvSpPr>
            <p:cNvPr name="Freeform 21" id="2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33B291">
                    <a:alpha val="100000"/>
                  </a:srgbClr>
                </a:gs>
                <a:gs pos="100000">
                  <a:srgbClr val="1E5ACD">
                    <a:alpha val="100000"/>
                  </a:srgbClr>
                </a:gs>
              </a:gsLst>
              <a:lin ang="2700000"/>
            </a:gradFill>
          </p:spPr>
        </p:sp>
        <p:sp>
          <p:nvSpPr>
            <p:cNvPr name="TextBox 22" id="22"/>
            <p:cNvSpPr txBox="true"/>
            <p:nvPr/>
          </p:nvSpPr>
          <p:spPr>
            <a:xfrm>
              <a:off x="76200" y="9525"/>
              <a:ext cx="660400" cy="727075"/>
            </a:xfrm>
            <a:prstGeom prst="rect">
              <a:avLst/>
            </a:prstGeom>
          </p:spPr>
          <p:txBody>
            <a:bodyPr anchor="ctr" rtlCol="false" tIns="50800" lIns="50800" bIns="50800" rIns="50800"/>
            <a:lstStyle/>
            <a:p>
              <a:pPr algn="ctr">
                <a:lnSpc>
                  <a:spcPts val="3359"/>
                </a:lnSpc>
              </a:pPr>
            </a:p>
          </p:txBody>
        </p:sp>
      </p:grpSp>
      <p:grpSp>
        <p:nvGrpSpPr>
          <p:cNvPr name="Group 23" id="23"/>
          <p:cNvGrpSpPr/>
          <p:nvPr/>
        </p:nvGrpSpPr>
        <p:grpSpPr>
          <a:xfrm rot="-384095">
            <a:off x="16934237" y="3026276"/>
            <a:ext cx="2920293" cy="2920293"/>
            <a:chOff x="0" y="0"/>
            <a:chExt cx="812800" cy="812800"/>
          </a:xfrm>
        </p:grpSpPr>
        <p:sp>
          <p:nvSpPr>
            <p:cNvPr name="Freeform 24" id="2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33B291">
                    <a:alpha val="100000"/>
                  </a:srgbClr>
                </a:gs>
                <a:gs pos="100000">
                  <a:srgbClr val="1E5ACD">
                    <a:alpha val="100000"/>
                  </a:srgbClr>
                </a:gs>
              </a:gsLst>
              <a:lin ang="2700000"/>
            </a:gradFill>
          </p:spPr>
        </p:sp>
        <p:sp>
          <p:nvSpPr>
            <p:cNvPr name="TextBox 25" id="25"/>
            <p:cNvSpPr txBox="true"/>
            <p:nvPr/>
          </p:nvSpPr>
          <p:spPr>
            <a:xfrm>
              <a:off x="76200" y="9525"/>
              <a:ext cx="660400" cy="727075"/>
            </a:xfrm>
            <a:prstGeom prst="rect">
              <a:avLst/>
            </a:prstGeom>
          </p:spPr>
          <p:txBody>
            <a:bodyPr anchor="ctr" rtlCol="false" tIns="50800" lIns="50800" bIns="50800" rIns="50800"/>
            <a:lstStyle/>
            <a:p>
              <a:pPr algn="ctr">
                <a:lnSpc>
                  <a:spcPts val="3359"/>
                </a:lnSpc>
              </a:pPr>
            </a:p>
          </p:txBody>
        </p:sp>
      </p:grpSp>
      <p:sp>
        <p:nvSpPr>
          <p:cNvPr name="Freeform 26" id="26"/>
          <p:cNvSpPr/>
          <p:nvPr/>
        </p:nvSpPr>
        <p:spPr>
          <a:xfrm flipH="false" flipV="false" rot="0">
            <a:off x="13972909" y="-342622"/>
            <a:ext cx="1088022" cy="1004937"/>
          </a:xfrm>
          <a:custGeom>
            <a:avLst/>
            <a:gdLst/>
            <a:ahLst/>
            <a:cxnLst/>
            <a:rect r="r" b="b" t="t" l="l"/>
            <a:pathLst>
              <a:path h="1004937" w="1088022">
                <a:moveTo>
                  <a:pt x="0" y="0"/>
                </a:moveTo>
                <a:lnTo>
                  <a:pt x="1088022" y="0"/>
                </a:lnTo>
                <a:lnTo>
                  <a:pt x="1088022" y="1004937"/>
                </a:lnTo>
                <a:lnTo>
                  <a:pt x="0" y="1004937"/>
                </a:lnTo>
                <a:lnTo>
                  <a:pt x="0" y="0"/>
                </a:lnTo>
                <a:close/>
              </a:path>
            </a:pathLst>
          </a:custGeom>
          <a:blipFill>
            <a:blip r:embed="rId2">
              <a:alphaModFix amt="65999"/>
              <a:extLst>
                <a:ext uri="{96DAC541-7B7A-43D3-8B79-37D633B846F1}">
                  <asvg:svgBlip xmlns:asvg="http://schemas.microsoft.com/office/drawing/2016/SVG/main" r:embed="rId3"/>
                </a:ext>
              </a:extLst>
            </a:blip>
            <a:stretch>
              <a:fillRect l="0" t="0" r="0" b="0"/>
            </a:stretch>
          </a:blipFill>
        </p:spPr>
      </p:sp>
      <p:sp>
        <p:nvSpPr>
          <p:cNvPr name="TextBox 27" id="27"/>
          <p:cNvSpPr txBox="true"/>
          <p:nvPr/>
        </p:nvSpPr>
        <p:spPr>
          <a:xfrm rot="0">
            <a:off x="15245323" y="1067130"/>
            <a:ext cx="1894068" cy="424815"/>
          </a:xfrm>
          <a:prstGeom prst="rect">
            <a:avLst/>
          </a:prstGeom>
        </p:spPr>
        <p:txBody>
          <a:bodyPr anchor="t" rtlCol="false" tIns="0" lIns="0" bIns="0" rIns="0">
            <a:spAutoFit/>
          </a:bodyPr>
          <a:lstStyle/>
          <a:p>
            <a:pPr algn="ctr" marL="0" indent="0" lvl="0">
              <a:lnSpc>
                <a:spcPts val="3359"/>
              </a:lnSpc>
              <a:spcBef>
                <a:spcPct val="0"/>
              </a:spcBef>
            </a:pPr>
            <a:r>
              <a:rPr lang="en-US" b="true" sz="2400">
                <a:solidFill>
                  <a:srgbClr val="FFFFFF"/>
                </a:solidFill>
                <a:latin typeface="Poppins Ultra-Bold"/>
                <a:ea typeface="Poppins Ultra-Bold"/>
                <a:cs typeface="Poppins Ultra-Bold"/>
                <a:sym typeface="Poppins Ultra-Bold"/>
              </a:rPr>
              <a:t>Contact</a:t>
            </a:r>
          </a:p>
        </p:txBody>
      </p:sp>
      <p:sp>
        <p:nvSpPr>
          <p:cNvPr name="TextBox 28" id="28"/>
          <p:cNvSpPr txBox="true"/>
          <p:nvPr/>
        </p:nvSpPr>
        <p:spPr>
          <a:xfrm rot="0">
            <a:off x="11165277" y="2577304"/>
            <a:ext cx="5615263" cy="1902466"/>
          </a:xfrm>
          <a:prstGeom prst="rect">
            <a:avLst/>
          </a:prstGeom>
        </p:spPr>
        <p:txBody>
          <a:bodyPr anchor="t" rtlCol="false" tIns="0" lIns="0" bIns="0" rIns="0">
            <a:spAutoFit/>
          </a:bodyPr>
          <a:lstStyle/>
          <a:p>
            <a:pPr algn="l" marL="0" indent="0" lvl="0">
              <a:lnSpc>
                <a:spcPts val="14839"/>
              </a:lnSpc>
              <a:spcBef>
                <a:spcPct val="0"/>
              </a:spcBef>
            </a:pPr>
            <a:r>
              <a:rPr lang="en-US" b="true" sz="10599">
                <a:solidFill>
                  <a:srgbClr val="40566E"/>
                </a:solidFill>
                <a:latin typeface="Poppins Ultra-Bold"/>
                <a:ea typeface="Poppins Ultra-Bold"/>
                <a:cs typeface="Poppins Ultra-Bold"/>
                <a:sym typeface="Poppins Ultra-Bold"/>
              </a:rPr>
              <a:t>Thank</a:t>
            </a:r>
          </a:p>
        </p:txBody>
      </p:sp>
      <p:sp>
        <p:nvSpPr>
          <p:cNvPr name="TextBox 29" id="29"/>
          <p:cNvSpPr txBox="true"/>
          <p:nvPr/>
        </p:nvSpPr>
        <p:spPr>
          <a:xfrm rot="0">
            <a:off x="11165277" y="4184495"/>
            <a:ext cx="5060519" cy="1902466"/>
          </a:xfrm>
          <a:prstGeom prst="rect">
            <a:avLst/>
          </a:prstGeom>
        </p:spPr>
        <p:txBody>
          <a:bodyPr anchor="t" rtlCol="false" tIns="0" lIns="0" bIns="0" rIns="0">
            <a:spAutoFit/>
          </a:bodyPr>
          <a:lstStyle/>
          <a:p>
            <a:pPr algn="l" marL="0" indent="0" lvl="0">
              <a:lnSpc>
                <a:spcPts val="14839"/>
              </a:lnSpc>
              <a:spcBef>
                <a:spcPct val="0"/>
              </a:spcBef>
            </a:pPr>
            <a:r>
              <a:rPr lang="en-US" b="true" sz="10599">
                <a:solidFill>
                  <a:srgbClr val="1E5ACD"/>
                </a:solidFill>
                <a:latin typeface="Poppins Ultra-Bold"/>
                <a:ea typeface="Poppins Ultra-Bold"/>
                <a:cs typeface="Poppins Ultra-Bold"/>
                <a:sym typeface="Poppins Ultra-Bold"/>
              </a:rPr>
              <a:t>You</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478356" y="451110"/>
            <a:ext cx="550344" cy="508317"/>
          </a:xfrm>
          <a:custGeom>
            <a:avLst/>
            <a:gdLst/>
            <a:ahLst/>
            <a:cxnLst/>
            <a:rect r="r" b="b" t="t" l="l"/>
            <a:pathLst>
              <a:path h="508317" w="550344">
                <a:moveTo>
                  <a:pt x="0" y="0"/>
                </a:moveTo>
                <a:lnTo>
                  <a:pt x="550344" y="0"/>
                </a:lnTo>
                <a:lnTo>
                  <a:pt x="550344" y="508317"/>
                </a:lnTo>
                <a:lnTo>
                  <a:pt x="0" y="50831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4586609" y="3225961"/>
            <a:ext cx="6056435" cy="5870419"/>
            <a:chOff x="0" y="0"/>
            <a:chExt cx="1595110" cy="1546119"/>
          </a:xfrm>
        </p:grpSpPr>
        <p:sp>
          <p:nvSpPr>
            <p:cNvPr name="Freeform 4" id="4"/>
            <p:cNvSpPr/>
            <p:nvPr/>
          </p:nvSpPr>
          <p:spPr>
            <a:xfrm flipH="false" flipV="false" rot="0">
              <a:off x="0" y="0"/>
              <a:ext cx="1595110" cy="1546119"/>
            </a:xfrm>
            <a:custGeom>
              <a:avLst/>
              <a:gdLst/>
              <a:ahLst/>
              <a:cxnLst/>
              <a:rect r="r" b="b" t="t" l="l"/>
              <a:pathLst>
                <a:path h="1546119" w="1595110">
                  <a:moveTo>
                    <a:pt x="65193" y="0"/>
                  </a:moveTo>
                  <a:lnTo>
                    <a:pt x="1529917" y="0"/>
                  </a:lnTo>
                  <a:cubicBezTo>
                    <a:pt x="1565923" y="0"/>
                    <a:pt x="1595110" y="29188"/>
                    <a:pt x="1595110" y="65193"/>
                  </a:cubicBezTo>
                  <a:lnTo>
                    <a:pt x="1595110" y="1480925"/>
                  </a:lnTo>
                  <a:cubicBezTo>
                    <a:pt x="1595110" y="1516931"/>
                    <a:pt x="1565923" y="1546119"/>
                    <a:pt x="1529917" y="1546119"/>
                  </a:cubicBezTo>
                  <a:lnTo>
                    <a:pt x="65193" y="1546119"/>
                  </a:lnTo>
                  <a:cubicBezTo>
                    <a:pt x="29188" y="1546119"/>
                    <a:pt x="0" y="1516931"/>
                    <a:pt x="0" y="1480925"/>
                  </a:cubicBezTo>
                  <a:lnTo>
                    <a:pt x="0" y="65193"/>
                  </a:lnTo>
                  <a:cubicBezTo>
                    <a:pt x="0" y="29188"/>
                    <a:pt x="29188" y="0"/>
                    <a:pt x="65193" y="0"/>
                  </a:cubicBezTo>
                  <a:close/>
                </a:path>
              </a:pathLst>
            </a:custGeom>
            <a:gradFill rotWithShape="true">
              <a:gsLst>
                <a:gs pos="0">
                  <a:srgbClr val="33B291">
                    <a:alpha val="100000"/>
                  </a:srgbClr>
                </a:gs>
                <a:gs pos="100000">
                  <a:srgbClr val="1E5ACD">
                    <a:alpha val="100000"/>
                  </a:srgbClr>
                </a:gs>
              </a:gsLst>
              <a:lin ang="2700000"/>
            </a:gradFill>
          </p:spPr>
        </p:sp>
        <p:sp>
          <p:nvSpPr>
            <p:cNvPr name="TextBox 5" id="5"/>
            <p:cNvSpPr txBox="true"/>
            <p:nvPr/>
          </p:nvSpPr>
          <p:spPr>
            <a:xfrm>
              <a:off x="0" y="-66675"/>
              <a:ext cx="1595110" cy="1612794"/>
            </a:xfrm>
            <a:prstGeom prst="rect">
              <a:avLst/>
            </a:prstGeom>
          </p:spPr>
          <p:txBody>
            <a:bodyPr anchor="ctr" rtlCol="false" tIns="50800" lIns="50800" bIns="50800" rIns="50800"/>
            <a:lstStyle/>
            <a:p>
              <a:pPr algn="ctr">
                <a:lnSpc>
                  <a:spcPts val="3359"/>
                </a:lnSpc>
              </a:pPr>
            </a:p>
          </p:txBody>
        </p:sp>
      </p:grpSp>
      <p:grpSp>
        <p:nvGrpSpPr>
          <p:cNvPr name="Group 6" id="6"/>
          <p:cNvGrpSpPr/>
          <p:nvPr/>
        </p:nvGrpSpPr>
        <p:grpSpPr>
          <a:xfrm rot="0">
            <a:off x="12505237" y="2085600"/>
            <a:ext cx="5246370" cy="6434359"/>
            <a:chOff x="0" y="0"/>
            <a:chExt cx="1381760" cy="1694646"/>
          </a:xfrm>
        </p:grpSpPr>
        <p:sp>
          <p:nvSpPr>
            <p:cNvPr name="Freeform 7" id="7"/>
            <p:cNvSpPr/>
            <p:nvPr/>
          </p:nvSpPr>
          <p:spPr>
            <a:xfrm flipH="false" flipV="false" rot="0">
              <a:off x="0" y="0"/>
              <a:ext cx="1381760" cy="1694646"/>
            </a:xfrm>
            <a:custGeom>
              <a:avLst/>
              <a:gdLst/>
              <a:ahLst/>
              <a:cxnLst/>
              <a:rect r="r" b="b" t="t" l="l"/>
              <a:pathLst>
                <a:path h="1694646" w="1381760">
                  <a:moveTo>
                    <a:pt x="85589" y="0"/>
                  </a:moveTo>
                  <a:lnTo>
                    <a:pt x="1296171" y="0"/>
                  </a:lnTo>
                  <a:cubicBezTo>
                    <a:pt x="1343441" y="0"/>
                    <a:pt x="1381760" y="38319"/>
                    <a:pt x="1381760" y="85589"/>
                  </a:cubicBezTo>
                  <a:lnTo>
                    <a:pt x="1381760" y="1609057"/>
                  </a:lnTo>
                  <a:cubicBezTo>
                    <a:pt x="1381760" y="1656326"/>
                    <a:pt x="1343441" y="1694646"/>
                    <a:pt x="1296171" y="1694646"/>
                  </a:cubicBezTo>
                  <a:lnTo>
                    <a:pt x="85589" y="1694646"/>
                  </a:lnTo>
                  <a:cubicBezTo>
                    <a:pt x="38319" y="1694646"/>
                    <a:pt x="0" y="1656326"/>
                    <a:pt x="0" y="1609057"/>
                  </a:cubicBezTo>
                  <a:lnTo>
                    <a:pt x="0" y="85589"/>
                  </a:lnTo>
                  <a:cubicBezTo>
                    <a:pt x="0" y="38319"/>
                    <a:pt x="38319" y="0"/>
                    <a:pt x="85589" y="0"/>
                  </a:cubicBezTo>
                  <a:close/>
                </a:path>
              </a:pathLst>
            </a:custGeom>
            <a:solidFill>
              <a:srgbClr val="FFFFFF"/>
            </a:solidFill>
          </p:spPr>
        </p:sp>
        <p:sp>
          <p:nvSpPr>
            <p:cNvPr name="TextBox 8" id="8"/>
            <p:cNvSpPr txBox="true"/>
            <p:nvPr/>
          </p:nvSpPr>
          <p:spPr>
            <a:xfrm>
              <a:off x="0" y="-66675"/>
              <a:ext cx="1381760" cy="1761321"/>
            </a:xfrm>
            <a:prstGeom prst="rect">
              <a:avLst/>
            </a:prstGeom>
          </p:spPr>
          <p:txBody>
            <a:bodyPr anchor="ctr" rtlCol="false" tIns="50800" lIns="50800" bIns="50800" rIns="50800"/>
            <a:lstStyle/>
            <a:p>
              <a:pPr algn="ctr">
                <a:lnSpc>
                  <a:spcPts val="3359"/>
                </a:lnSpc>
              </a:pPr>
            </a:p>
          </p:txBody>
        </p:sp>
      </p:grpSp>
      <p:grpSp>
        <p:nvGrpSpPr>
          <p:cNvPr name="Group 9" id="9"/>
          <p:cNvGrpSpPr/>
          <p:nvPr/>
        </p:nvGrpSpPr>
        <p:grpSpPr>
          <a:xfrm rot="0">
            <a:off x="11921146" y="923718"/>
            <a:ext cx="5693681" cy="7446740"/>
            <a:chOff x="0" y="0"/>
            <a:chExt cx="726761" cy="950527"/>
          </a:xfrm>
        </p:grpSpPr>
        <p:sp>
          <p:nvSpPr>
            <p:cNvPr name="Freeform 10" id="10"/>
            <p:cNvSpPr/>
            <p:nvPr/>
          </p:nvSpPr>
          <p:spPr>
            <a:xfrm flipH="false" flipV="false" rot="0">
              <a:off x="0" y="0"/>
              <a:ext cx="726761" cy="950527"/>
            </a:xfrm>
            <a:custGeom>
              <a:avLst/>
              <a:gdLst/>
              <a:ahLst/>
              <a:cxnLst/>
              <a:rect r="r" b="b" t="t" l="l"/>
              <a:pathLst>
                <a:path h="950527" w="726761">
                  <a:moveTo>
                    <a:pt x="67987" y="0"/>
                  </a:moveTo>
                  <a:lnTo>
                    <a:pt x="658774" y="0"/>
                  </a:lnTo>
                  <a:cubicBezTo>
                    <a:pt x="676805" y="0"/>
                    <a:pt x="694098" y="7163"/>
                    <a:pt x="706848" y="19913"/>
                  </a:cubicBezTo>
                  <a:cubicBezTo>
                    <a:pt x="719598" y="32663"/>
                    <a:pt x="726761" y="49956"/>
                    <a:pt x="726761" y="67987"/>
                  </a:cubicBezTo>
                  <a:lnTo>
                    <a:pt x="726761" y="882541"/>
                  </a:lnTo>
                  <a:cubicBezTo>
                    <a:pt x="726761" y="900572"/>
                    <a:pt x="719598" y="917865"/>
                    <a:pt x="706848" y="930615"/>
                  </a:cubicBezTo>
                  <a:cubicBezTo>
                    <a:pt x="694098" y="943365"/>
                    <a:pt x="676805" y="950527"/>
                    <a:pt x="658774" y="950527"/>
                  </a:cubicBezTo>
                  <a:lnTo>
                    <a:pt x="67987" y="950527"/>
                  </a:lnTo>
                  <a:cubicBezTo>
                    <a:pt x="30439" y="950527"/>
                    <a:pt x="0" y="920089"/>
                    <a:pt x="0" y="882541"/>
                  </a:cubicBezTo>
                  <a:lnTo>
                    <a:pt x="0" y="67987"/>
                  </a:lnTo>
                  <a:cubicBezTo>
                    <a:pt x="0" y="49956"/>
                    <a:pt x="7163" y="32663"/>
                    <a:pt x="19913" y="19913"/>
                  </a:cubicBezTo>
                  <a:cubicBezTo>
                    <a:pt x="32663" y="7163"/>
                    <a:pt x="49956" y="0"/>
                    <a:pt x="67987" y="0"/>
                  </a:cubicBezTo>
                  <a:close/>
                </a:path>
              </a:pathLst>
            </a:custGeom>
            <a:blipFill>
              <a:blip r:embed="rId4"/>
              <a:stretch>
                <a:fillRect l="0" t="-972" r="0" b="-972"/>
              </a:stretch>
            </a:blipFill>
          </p:spPr>
        </p:sp>
      </p:grpSp>
      <p:sp>
        <p:nvSpPr>
          <p:cNvPr name="TextBox 11" id="11"/>
          <p:cNvSpPr txBox="true"/>
          <p:nvPr/>
        </p:nvSpPr>
        <p:spPr>
          <a:xfrm rot="0">
            <a:off x="1562736" y="308235"/>
            <a:ext cx="8698214" cy="3411855"/>
          </a:xfrm>
          <a:prstGeom prst="rect">
            <a:avLst/>
          </a:prstGeom>
        </p:spPr>
        <p:txBody>
          <a:bodyPr anchor="t" rtlCol="false" tIns="0" lIns="0" bIns="0" rIns="0">
            <a:spAutoFit/>
          </a:bodyPr>
          <a:lstStyle/>
          <a:p>
            <a:pPr algn="l">
              <a:lnSpc>
                <a:spcPts val="6719"/>
              </a:lnSpc>
            </a:pPr>
            <a:r>
              <a:rPr lang="en-US" sz="4800" b="true">
                <a:solidFill>
                  <a:srgbClr val="40566E"/>
                </a:solidFill>
                <a:latin typeface="Poppins Ultra-Bold"/>
                <a:ea typeface="Poppins Ultra-Bold"/>
                <a:cs typeface="Poppins Ultra-Bold"/>
                <a:sym typeface="Poppins Ultra-Bold"/>
              </a:rPr>
              <a:t>The Challenge in Radiology: </a:t>
            </a:r>
            <a:r>
              <a:rPr lang="en-US" sz="4800" b="true">
                <a:solidFill>
                  <a:srgbClr val="1E5ACD"/>
                </a:solidFill>
                <a:latin typeface="Poppins Ultra-Bold"/>
                <a:ea typeface="Poppins Ultra-Bold"/>
                <a:cs typeface="Poppins Ultra-Bold"/>
                <a:sym typeface="Poppins Ultra-Bold"/>
              </a:rPr>
              <a:t>Manual Impression Generation </a:t>
            </a:r>
          </a:p>
          <a:p>
            <a:pPr algn="l">
              <a:lnSpc>
                <a:spcPts val="6719"/>
              </a:lnSpc>
            </a:pPr>
          </a:p>
        </p:txBody>
      </p:sp>
      <p:grpSp>
        <p:nvGrpSpPr>
          <p:cNvPr name="Group 12" id="12"/>
          <p:cNvGrpSpPr/>
          <p:nvPr/>
        </p:nvGrpSpPr>
        <p:grpSpPr>
          <a:xfrm rot="-10800000">
            <a:off x="9018767" y="-2735565"/>
            <a:ext cx="3764265" cy="3764265"/>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33B291">
                    <a:alpha val="100000"/>
                  </a:srgbClr>
                </a:gs>
                <a:gs pos="100000">
                  <a:srgbClr val="1E5ACD">
                    <a:alpha val="100000"/>
                  </a:srgbClr>
                </a:gs>
              </a:gsLst>
              <a:lin ang="2700000"/>
            </a:gradFill>
          </p:spPr>
        </p:sp>
        <p:sp>
          <p:nvSpPr>
            <p:cNvPr name="TextBox 14" id="14"/>
            <p:cNvSpPr txBox="true"/>
            <p:nvPr/>
          </p:nvSpPr>
          <p:spPr>
            <a:xfrm>
              <a:off x="76200" y="9525"/>
              <a:ext cx="660400" cy="727075"/>
            </a:xfrm>
            <a:prstGeom prst="rect">
              <a:avLst/>
            </a:prstGeom>
          </p:spPr>
          <p:txBody>
            <a:bodyPr anchor="ctr" rtlCol="false" tIns="50800" lIns="50800" bIns="50800" rIns="50800"/>
            <a:lstStyle/>
            <a:p>
              <a:pPr algn="ctr">
                <a:lnSpc>
                  <a:spcPts val="3359"/>
                </a:lnSpc>
              </a:pPr>
            </a:p>
          </p:txBody>
        </p:sp>
      </p:grpSp>
      <p:grpSp>
        <p:nvGrpSpPr>
          <p:cNvPr name="Group 15" id="15"/>
          <p:cNvGrpSpPr/>
          <p:nvPr/>
        </p:nvGrpSpPr>
        <p:grpSpPr>
          <a:xfrm rot="-10800000">
            <a:off x="-1411964" y="8928943"/>
            <a:ext cx="2823929" cy="2823929"/>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33B291">
                    <a:alpha val="100000"/>
                  </a:srgbClr>
                </a:gs>
                <a:gs pos="100000">
                  <a:srgbClr val="1E5ACD">
                    <a:alpha val="100000"/>
                  </a:srgbClr>
                </a:gs>
              </a:gsLst>
              <a:lin ang="2700000"/>
            </a:gradFill>
          </p:spPr>
        </p:sp>
        <p:sp>
          <p:nvSpPr>
            <p:cNvPr name="TextBox 17" id="17"/>
            <p:cNvSpPr txBox="true"/>
            <p:nvPr/>
          </p:nvSpPr>
          <p:spPr>
            <a:xfrm>
              <a:off x="76200" y="9525"/>
              <a:ext cx="660400" cy="727075"/>
            </a:xfrm>
            <a:prstGeom prst="rect">
              <a:avLst/>
            </a:prstGeom>
          </p:spPr>
          <p:txBody>
            <a:bodyPr anchor="ctr" rtlCol="false" tIns="50800" lIns="50800" bIns="50800" rIns="50800"/>
            <a:lstStyle/>
            <a:p>
              <a:pPr algn="ctr">
                <a:lnSpc>
                  <a:spcPts val="3359"/>
                </a:lnSpc>
              </a:pPr>
            </a:p>
          </p:txBody>
        </p:sp>
      </p:grpSp>
      <p:sp>
        <p:nvSpPr>
          <p:cNvPr name="Freeform 18" id="18"/>
          <p:cNvSpPr/>
          <p:nvPr/>
        </p:nvSpPr>
        <p:spPr>
          <a:xfrm flipH="false" flipV="false" rot="0">
            <a:off x="17207596" y="202800"/>
            <a:ext cx="1088022" cy="1004937"/>
          </a:xfrm>
          <a:custGeom>
            <a:avLst/>
            <a:gdLst/>
            <a:ahLst/>
            <a:cxnLst/>
            <a:rect r="r" b="b" t="t" l="l"/>
            <a:pathLst>
              <a:path h="1004937" w="1088022">
                <a:moveTo>
                  <a:pt x="0" y="0"/>
                </a:moveTo>
                <a:lnTo>
                  <a:pt x="1088022" y="0"/>
                </a:lnTo>
                <a:lnTo>
                  <a:pt x="1088022" y="1004937"/>
                </a:lnTo>
                <a:lnTo>
                  <a:pt x="0" y="1004937"/>
                </a:lnTo>
                <a:lnTo>
                  <a:pt x="0" y="0"/>
                </a:lnTo>
                <a:close/>
              </a:path>
            </a:pathLst>
          </a:custGeom>
          <a:blipFill>
            <a:blip r:embed="rId2">
              <a:alphaModFix amt="65999"/>
              <a:extLst>
                <a:ext uri="{96DAC541-7B7A-43D3-8B79-37D633B846F1}">
                  <asvg:svgBlip xmlns:asvg="http://schemas.microsoft.com/office/drawing/2016/SVG/main" r:embed="rId3"/>
                </a:ext>
              </a:extLst>
            </a:blip>
            <a:stretch>
              <a:fillRect l="0" t="0" r="0" b="0"/>
            </a:stretch>
          </a:blipFill>
        </p:spPr>
      </p:sp>
      <p:sp>
        <p:nvSpPr>
          <p:cNvPr name="Freeform 19" id="19"/>
          <p:cNvSpPr/>
          <p:nvPr/>
        </p:nvSpPr>
        <p:spPr>
          <a:xfrm flipH="false" flipV="false" rot="0">
            <a:off x="370264" y="7474572"/>
            <a:ext cx="658436" cy="608156"/>
          </a:xfrm>
          <a:custGeom>
            <a:avLst/>
            <a:gdLst/>
            <a:ahLst/>
            <a:cxnLst/>
            <a:rect r="r" b="b" t="t" l="l"/>
            <a:pathLst>
              <a:path h="608156" w="658436">
                <a:moveTo>
                  <a:pt x="0" y="0"/>
                </a:moveTo>
                <a:lnTo>
                  <a:pt x="658436" y="0"/>
                </a:lnTo>
                <a:lnTo>
                  <a:pt x="658436" y="608156"/>
                </a:lnTo>
                <a:lnTo>
                  <a:pt x="0" y="608156"/>
                </a:lnTo>
                <a:lnTo>
                  <a:pt x="0" y="0"/>
                </a:lnTo>
                <a:close/>
              </a:path>
            </a:pathLst>
          </a:custGeom>
          <a:blipFill>
            <a:blip r:embed="rId2">
              <a:alphaModFix amt="65999"/>
              <a:extLst>
                <a:ext uri="{96DAC541-7B7A-43D3-8B79-37D633B846F1}">
                  <asvg:svgBlip xmlns:asvg="http://schemas.microsoft.com/office/drawing/2016/SVG/main" r:embed="rId3"/>
                </a:ext>
              </a:extLst>
            </a:blip>
            <a:stretch>
              <a:fillRect l="0" t="0" r="0" b="0"/>
            </a:stretch>
          </a:blipFill>
        </p:spPr>
      </p:sp>
      <p:grpSp>
        <p:nvGrpSpPr>
          <p:cNvPr name="Group 20" id="20"/>
          <p:cNvGrpSpPr/>
          <p:nvPr/>
        </p:nvGrpSpPr>
        <p:grpSpPr>
          <a:xfrm rot="0">
            <a:off x="1650435" y="7211755"/>
            <a:ext cx="2825756" cy="2777729"/>
            <a:chOff x="0" y="0"/>
            <a:chExt cx="1179706" cy="1159656"/>
          </a:xfrm>
        </p:grpSpPr>
        <p:sp>
          <p:nvSpPr>
            <p:cNvPr name="Freeform 21" id="21"/>
            <p:cNvSpPr/>
            <p:nvPr/>
          </p:nvSpPr>
          <p:spPr>
            <a:xfrm flipH="false" flipV="false" rot="0">
              <a:off x="0" y="0"/>
              <a:ext cx="1179706" cy="1159656"/>
            </a:xfrm>
            <a:custGeom>
              <a:avLst/>
              <a:gdLst/>
              <a:ahLst/>
              <a:cxnLst/>
              <a:rect r="r" b="b" t="t" l="l"/>
              <a:pathLst>
                <a:path h="1159656" w="1179706">
                  <a:moveTo>
                    <a:pt x="158907" y="0"/>
                  </a:moveTo>
                  <a:lnTo>
                    <a:pt x="1020800" y="0"/>
                  </a:lnTo>
                  <a:cubicBezTo>
                    <a:pt x="1062944" y="0"/>
                    <a:pt x="1103363" y="16742"/>
                    <a:pt x="1133163" y="46543"/>
                  </a:cubicBezTo>
                  <a:cubicBezTo>
                    <a:pt x="1162964" y="76343"/>
                    <a:pt x="1179706" y="116762"/>
                    <a:pt x="1179706" y="158907"/>
                  </a:cubicBezTo>
                  <a:lnTo>
                    <a:pt x="1179706" y="1000749"/>
                  </a:lnTo>
                  <a:cubicBezTo>
                    <a:pt x="1179706" y="1042894"/>
                    <a:pt x="1162964" y="1083312"/>
                    <a:pt x="1133163" y="1113113"/>
                  </a:cubicBezTo>
                  <a:cubicBezTo>
                    <a:pt x="1103363" y="1142914"/>
                    <a:pt x="1062944" y="1159656"/>
                    <a:pt x="1020800" y="1159656"/>
                  </a:cubicBezTo>
                  <a:lnTo>
                    <a:pt x="158907" y="1159656"/>
                  </a:lnTo>
                  <a:cubicBezTo>
                    <a:pt x="116762" y="1159656"/>
                    <a:pt x="76343" y="1142914"/>
                    <a:pt x="46543" y="1113113"/>
                  </a:cubicBezTo>
                  <a:cubicBezTo>
                    <a:pt x="16742" y="1083312"/>
                    <a:pt x="0" y="1042894"/>
                    <a:pt x="0" y="1000749"/>
                  </a:cubicBezTo>
                  <a:lnTo>
                    <a:pt x="0" y="158907"/>
                  </a:lnTo>
                  <a:cubicBezTo>
                    <a:pt x="0" y="116762"/>
                    <a:pt x="16742" y="76343"/>
                    <a:pt x="46543" y="46543"/>
                  </a:cubicBezTo>
                  <a:cubicBezTo>
                    <a:pt x="76343" y="16742"/>
                    <a:pt x="116762" y="0"/>
                    <a:pt x="158907" y="0"/>
                  </a:cubicBezTo>
                  <a:close/>
                </a:path>
              </a:pathLst>
            </a:custGeom>
            <a:gradFill rotWithShape="true">
              <a:gsLst>
                <a:gs pos="0">
                  <a:srgbClr val="1E5ACD">
                    <a:alpha val="100000"/>
                  </a:srgbClr>
                </a:gs>
                <a:gs pos="100000">
                  <a:srgbClr val="33B291">
                    <a:alpha val="100000"/>
                  </a:srgbClr>
                </a:gs>
              </a:gsLst>
              <a:lin ang="2700000"/>
            </a:gradFill>
          </p:spPr>
        </p:sp>
        <p:sp>
          <p:nvSpPr>
            <p:cNvPr name="TextBox 22" id="22"/>
            <p:cNvSpPr txBox="true"/>
            <p:nvPr/>
          </p:nvSpPr>
          <p:spPr>
            <a:xfrm>
              <a:off x="0" y="-66675"/>
              <a:ext cx="1179706" cy="1226331"/>
            </a:xfrm>
            <a:prstGeom prst="rect">
              <a:avLst/>
            </a:prstGeom>
          </p:spPr>
          <p:txBody>
            <a:bodyPr anchor="ctr" rtlCol="false" tIns="50800" lIns="50800" bIns="50800" rIns="50800"/>
            <a:lstStyle/>
            <a:p>
              <a:pPr algn="ctr">
                <a:lnSpc>
                  <a:spcPts val="3359"/>
                </a:lnSpc>
              </a:pPr>
            </a:p>
          </p:txBody>
        </p:sp>
      </p:grpSp>
      <p:grpSp>
        <p:nvGrpSpPr>
          <p:cNvPr name="Group 23" id="23"/>
          <p:cNvGrpSpPr/>
          <p:nvPr/>
        </p:nvGrpSpPr>
        <p:grpSpPr>
          <a:xfrm rot="0">
            <a:off x="1650435" y="7211755"/>
            <a:ext cx="2825756" cy="2706121"/>
            <a:chOff x="0" y="0"/>
            <a:chExt cx="693945" cy="664565"/>
          </a:xfrm>
        </p:grpSpPr>
        <p:sp>
          <p:nvSpPr>
            <p:cNvPr name="Freeform 24" id="24"/>
            <p:cNvSpPr/>
            <p:nvPr/>
          </p:nvSpPr>
          <p:spPr>
            <a:xfrm flipH="false" flipV="false" rot="0">
              <a:off x="0" y="0"/>
              <a:ext cx="693945" cy="664565"/>
            </a:xfrm>
            <a:custGeom>
              <a:avLst/>
              <a:gdLst/>
              <a:ahLst/>
              <a:cxnLst/>
              <a:rect r="r" b="b" t="t" l="l"/>
              <a:pathLst>
                <a:path h="664565" w="693945">
                  <a:moveTo>
                    <a:pt x="136988" y="0"/>
                  </a:moveTo>
                  <a:lnTo>
                    <a:pt x="556956" y="0"/>
                  </a:lnTo>
                  <a:cubicBezTo>
                    <a:pt x="632613" y="0"/>
                    <a:pt x="693945" y="61332"/>
                    <a:pt x="693945" y="136988"/>
                  </a:cubicBezTo>
                  <a:lnTo>
                    <a:pt x="693945" y="527577"/>
                  </a:lnTo>
                  <a:cubicBezTo>
                    <a:pt x="693945" y="603233"/>
                    <a:pt x="632613" y="664565"/>
                    <a:pt x="556956" y="664565"/>
                  </a:cubicBezTo>
                  <a:lnTo>
                    <a:pt x="136988" y="664565"/>
                  </a:lnTo>
                  <a:cubicBezTo>
                    <a:pt x="61332" y="664565"/>
                    <a:pt x="0" y="603233"/>
                    <a:pt x="0" y="527577"/>
                  </a:cubicBezTo>
                  <a:lnTo>
                    <a:pt x="0" y="136988"/>
                  </a:lnTo>
                  <a:cubicBezTo>
                    <a:pt x="0" y="61332"/>
                    <a:pt x="61332" y="0"/>
                    <a:pt x="136988" y="0"/>
                  </a:cubicBezTo>
                  <a:close/>
                </a:path>
              </a:pathLst>
            </a:custGeom>
            <a:blipFill>
              <a:blip r:embed="rId5"/>
              <a:stretch>
                <a:fillRect l="-35125" t="0" r="-35125" b="0"/>
              </a:stretch>
            </a:blipFill>
          </p:spPr>
        </p:sp>
      </p:grpSp>
      <p:sp>
        <p:nvSpPr>
          <p:cNvPr name="Freeform 25" id="25"/>
          <p:cNvSpPr/>
          <p:nvPr/>
        </p:nvSpPr>
        <p:spPr>
          <a:xfrm flipH="false" flipV="false" rot="0">
            <a:off x="6424112" y="8370458"/>
            <a:ext cx="3024628" cy="1736915"/>
          </a:xfrm>
          <a:custGeom>
            <a:avLst/>
            <a:gdLst/>
            <a:ahLst/>
            <a:cxnLst/>
            <a:rect r="r" b="b" t="t" l="l"/>
            <a:pathLst>
              <a:path h="1736915" w="3024628">
                <a:moveTo>
                  <a:pt x="0" y="0"/>
                </a:moveTo>
                <a:lnTo>
                  <a:pt x="3024629" y="0"/>
                </a:lnTo>
                <a:lnTo>
                  <a:pt x="3024629" y="1736915"/>
                </a:lnTo>
                <a:lnTo>
                  <a:pt x="0" y="1736915"/>
                </a:lnTo>
                <a:lnTo>
                  <a:pt x="0" y="0"/>
                </a:lnTo>
                <a:close/>
              </a:path>
            </a:pathLst>
          </a:custGeom>
          <a:blipFill>
            <a:blip r:embed="rId6"/>
            <a:stretch>
              <a:fillRect l="0" t="0" r="0" b="0"/>
            </a:stretch>
          </a:blipFill>
        </p:spPr>
      </p:sp>
      <p:sp>
        <p:nvSpPr>
          <p:cNvPr name="TextBox 26" id="26"/>
          <p:cNvSpPr txBox="true"/>
          <p:nvPr/>
        </p:nvSpPr>
        <p:spPr>
          <a:xfrm rot="0">
            <a:off x="1318108" y="3322093"/>
            <a:ext cx="11187129" cy="3968772"/>
          </a:xfrm>
          <a:prstGeom prst="rect">
            <a:avLst/>
          </a:prstGeom>
        </p:spPr>
        <p:txBody>
          <a:bodyPr anchor="t" rtlCol="false" tIns="0" lIns="0" bIns="0" rIns="0">
            <a:spAutoFit/>
          </a:bodyPr>
          <a:lstStyle/>
          <a:p>
            <a:pPr algn="l" marL="543521" indent="-271761" lvl="1">
              <a:lnSpc>
                <a:spcPts val="3524"/>
              </a:lnSpc>
              <a:buFont typeface="Arial"/>
              <a:buChar char="•"/>
            </a:pPr>
            <a:r>
              <a:rPr lang="en-US" b="true" sz="2517">
                <a:solidFill>
                  <a:srgbClr val="40566E"/>
                </a:solidFill>
                <a:latin typeface="Poppins Ultra-Bold"/>
                <a:ea typeface="Poppins Ultra-Bold"/>
                <a:cs typeface="Poppins Ultra-Bold"/>
                <a:sym typeface="Poppins Ultra-Bold"/>
              </a:rPr>
              <a:t>Radiology reports have two parts:Getting Scan and imaging then a  detailed Findings and a concise Impression.</a:t>
            </a:r>
          </a:p>
          <a:p>
            <a:pPr algn="l">
              <a:lnSpc>
                <a:spcPts val="3524"/>
              </a:lnSpc>
            </a:pPr>
          </a:p>
          <a:p>
            <a:pPr algn="l" marL="543521" indent="-271761" lvl="1">
              <a:lnSpc>
                <a:spcPts val="3524"/>
              </a:lnSpc>
              <a:buFont typeface="Arial"/>
              <a:buChar char="•"/>
            </a:pPr>
            <a:r>
              <a:rPr lang="en-US" b="true" sz="2517">
                <a:solidFill>
                  <a:srgbClr val="40566E"/>
                </a:solidFill>
                <a:latin typeface="Poppins Ultra-Bold"/>
                <a:ea typeface="Poppins Ultra-Bold"/>
                <a:cs typeface="Poppins Ultra-Bold"/>
                <a:sym typeface="Poppins Ultra-Bold"/>
              </a:rPr>
              <a:t>Generating the Impression is critical, time-consuming, and cognitively demanding for radiologists.</a:t>
            </a:r>
          </a:p>
          <a:p>
            <a:pPr algn="l">
              <a:lnSpc>
                <a:spcPts val="3524"/>
              </a:lnSpc>
            </a:pPr>
          </a:p>
          <a:p>
            <a:pPr algn="l" marL="543521" indent="-271761" lvl="1">
              <a:lnSpc>
                <a:spcPts val="3524"/>
              </a:lnSpc>
              <a:buFont typeface="Arial"/>
              <a:buChar char="•"/>
            </a:pPr>
            <a:r>
              <a:rPr lang="en-US" b="true" sz="2517">
                <a:solidFill>
                  <a:srgbClr val="40566E"/>
                </a:solidFill>
                <a:latin typeface="Poppins Ultra-Bold"/>
                <a:ea typeface="Poppins Ultra-Bold"/>
                <a:cs typeface="Poppins Ultra-Bold"/>
                <a:sym typeface="Poppins Ultra-Bold"/>
              </a:rPr>
              <a:t>High workload, need for accuracy, and potential for human error.</a:t>
            </a:r>
          </a:p>
          <a:p>
            <a:pPr algn="l" marL="0" indent="0" lvl="0">
              <a:lnSpc>
                <a:spcPts val="3524"/>
              </a:lnSpc>
              <a:spcBef>
                <a:spcPct val="0"/>
              </a:spcBef>
            </a:pPr>
          </a:p>
        </p:txBody>
      </p:sp>
      <p:sp>
        <p:nvSpPr>
          <p:cNvPr name="TextBox 27" id="27"/>
          <p:cNvSpPr txBox="true"/>
          <p:nvPr/>
        </p:nvSpPr>
        <p:spPr>
          <a:xfrm rot="0">
            <a:off x="4714316" y="6715333"/>
            <a:ext cx="6444221" cy="2213610"/>
          </a:xfrm>
          <a:prstGeom prst="rect">
            <a:avLst/>
          </a:prstGeom>
        </p:spPr>
        <p:txBody>
          <a:bodyPr anchor="t" rtlCol="false" tIns="0" lIns="0" bIns="0" rIns="0">
            <a:spAutoFit/>
          </a:bodyPr>
          <a:lstStyle/>
          <a:p>
            <a:pPr algn="just">
              <a:lnSpc>
                <a:spcPts val="2940"/>
              </a:lnSpc>
            </a:pPr>
            <a:r>
              <a:rPr lang="en-US" sz="2100">
                <a:solidFill>
                  <a:srgbClr val="928F8F"/>
                </a:solidFill>
                <a:latin typeface="Open Sans"/>
                <a:ea typeface="Open Sans"/>
                <a:cs typeface="Open Sans"/>
                <a:sym typeface="Open Sans"/>
              </a:rPr>
              <a:t>With just approximately 30,000 radiologists serving a population of over 1.4 billion, India is confronted with an alarming ratio of one radiologist for every 1,00,000 individuals, far below global healthcare standards</a:t>
            </a:r>
          </a:p>
          <a:p>
            <a:pPr algn="just" marL="0" indent="0" lvl="0">
              <a:lnSpc>
                <a:spcPts val="2940"/>
              </a:lnSpc>
              <a:spcBef>
                <a:spcPct val="0"/>
              </a:spcBef>
            </a:pPr>
          </a:p>
        </p:txBody>
      </p:sp>
      <p:sp>
        <p:nvSpPr>
          <p:cNvPr name="TextBox 28" id="28"/>
          <p:cNvSpPr txBox="true"/>
          <p:nvPr/>
        </p:nvSpPr>
        <p:spPr>
          <a:xfrm rot="0">
            <a:off x="10805940" y="9684012"/>
            <a:ext cx="1546357" cy="156443"/>
          </a:xfrm>
          <a:prstGeom prst="rect">
            <a:avLst/>
          </a:prstGeom>
        </p:spPr>
        <p:txBody>
          <a:bodyPr anchor="t" rtlCol="false" tIns="0" lIns="0" bIns="0" rIns="0">
            <a:spAutoFit/>
          </a:bodyPr>
          <a:lstStyle/>
          <a:p>
            <a:pPr algn="ctr" marL="0" indent="0" lvl="0">
              <a:lnSpc>
                <a:spcPts val="1199"/>
              </a:lnSpc>
              <a:spcBef>
                <a:spcPct val="0"/>
              </a:spcBef>
            </a:pPr>
            <a:r>
              <a:rPr lang="en-US" b="true" sz="856">
                <a:solidFill>
                  <a:srgbClr val="FFFFFF"/>
                </a:solidFill>
                <a:latin typeface="Poppins Ultra-Bold"/>
                <a:ea typeface="Poppins Ultra-Bold"/>
                <a:cs typeface="Poppins Ultra-Bold"/>
                <a:sym typeface="Poppins Ultra-Bold"/>
              </a:rPr>
              <a:t>Diagnostic Services</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9884171" y="1809523"/>
            <a:ext cx="7919141" cy="3435096"/>
          </a:xfrm>
          <a:prstGeom prst="rect">
            <a:avLst/>
          </a:prstGeom>
        </p:spPr>
        <p:txBody>
          <a:bodyPr anchor="t" rtlCol="false" tIns="0" lIns="0" bIns="0" rIns="0">
            <a:spAutoFit/>
          </a:bodyPr>
          <a:lstStyle/>
          <a:p>
            <a:pPr algn="just">
              <a:lnSpc>
                <a:spcPts val="3432"/>
              </a:lnSpc>
            </a:pPr>
            <a:r>
              <a:rPr lang="en-US" sz="2400" b="true">
                <a:solidFill>
                  <a:srgbClr val="1E5ACD"/>
                </a:solidFill>
                <a:latin typeface="Poppins Ultra-Bold"/>
                <a:ea typeface="Poppins Ultra-Bold"/>
                <a:cs typeface="Poppins Ultra-Bold"/>
                <a:sym typeface="Poppins Ultra-Bold"/>
              </a:rPr>
              <a:t>To develop an intelligent assistant that automates and enhances the generation of MRI impressions, improving efficiency and consistency in radiology reporting.</a:t>
            </a:r>
          </a:p>
          <a:p>
            <a:pPr algn="just">
              <a:lnSpc>
                <a:spcPts val="3432"/>
              </a:lnSpc>
            </a:pPr>
          </a:p>
          <a:p>
            <a:pPr algn="just">
              <a:lnSpc>
                <a:spcPts val="3432"/>
              </a:lnSpc>
            </a:pPr>
            <a:r>
              <a:rPr lang="en-US" sz="2400" b="true">
                <a:solidFill>
                  <a:srgbClr val="40566E"/>
                </a:solidFill>
                <a:latin typeface="Poppins Ultra-Bold"/>
                <a:ea typeface="Poppins Ultra-Bold"/>
                <a:cs typeface="Poppins Ultra-Bold"/>
                <a:sym typeface="Poppins Ultra-Bold"/>
              </a:rPr>
              <a:t>         </a:t>
            </a:r>
          </a:p>
          <a:p>
            <a:pPr algn="just">
              <a:lnSpc>
                <a:spcPts val="3432"/>
              </a:lnSpc>
            </a:pPr>
          </a:p>
          <a:p>
            <a:pPr algn="just" marL="0" indent="0" lvl="0">
              <a:lnSpc>
                <a:spcPts val="3432"/>
              </a:lnSpc>
            </a:pPr>
          </a:p>
        </p:txBody>
      </p:sp>
      <p:sp>
        <p:nvSpPr>
          <p:cNvPr name="Freeform 3" id="3"/>
          <p:cNvSpPr/>
          <p:nvPr/>
        </p:nvSpPr>
        <p:spPr>
          <a:xfrm flipH="false" flipV="false" rot="0">
            <a:off x="9931698" y="6154020"/>
            <a:ext cx="360096" cy="360096"/>
          </a:xfrm>
          <a:custGeom>
            <a:avLst/>
            <a:gdLst/>
            <a:ahLst/>
            <a:cxnLst/>
            <a:rect r="r" b="b" t="t" l="l"/>
            <a:pathLst>
              <a:path h="360096" w="360096">
                <a:moveTo>
                  <a:pt x="0" y="0"/>
                </a:moveTo>
                <a:lnTo>
                  <a:pt x="360096" y="0"/>
                </a:lnTo>
                <a:lnTo>
                  <a:pt x="360096" y="360096"/>
                </a:lnTo>
                <a:lnTo>
                  <a:pt x="0" y="36009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9987092" y="8486003"/>
            <a:ext cx="380805" cy="380805"/>
          </a:xfrm>
          <a:custGeom>
            <a:avLst/>
            <a:gdLst/>
            <a:ahLst/>
            <a:cxnLst/>
            <a:rect r="r" b="b" t="t" l="l"/>
            <a:pathLst>
              <a:path h="380805" w="380805">
                <a:moveTo>
                  <a:pt x="0" y="0"/>
                </a:moveTo>
                <a:lnTo>
                  <a:pt x="380805" y="0"/>
                </a:lnTo>
                <a:lnTo>
                  <a:pt x="380805" y="380804"/>
                </a:lnTo>
                <a:lnTo>
                  <a:pt x="0" y="38080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5" id="5"/>
          <p:cNvGrpSpPr/>
          <p:nvPr/>
        </p:nvGrpSpPr>
        <p:grpSpPr>
          <a:xfrm rot="-10800000">
            <a:off x="1028700" y="9727013"/>
            <a:ext cx="5647857" cy="5647857"/>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1E5ACD">
                    <a:alpha val="34000"/>
                  </a:srgbClr>
                </a:gs>
                <a:gs pos="100000">
                  <a:srgbClr val="33B291">
                    <a:alpha val="34000"/>
                  </a:srgbClr>
                </a:gs>
              </a:gsLst>
              <a:lin ang="2700000"/>
            </a:gradFill>
          </p:spPr>
        </p:sp>
        <p:sp>
          <p:nvSpPr>
            <p:cNvPr name="TextBox 7" id="7"/>
            <p:cNvSpPr txBox="true"/>
            <p:nvPr/>
          </p:nvSpPr>
          <p:spPr>
            <a:xfrm>
              <a:off x="76200" y="9525"/>
              <a:ext cx="660400" cy="727075"/>
            </a:xfrm>
            <a:prstGeom prst="rect">
              <a:avLst/>
            </a:prstGeom>
          </p:spPr>
          <p:txBody>
            <a:bodyPr anchor="ctr" rtlCol="false" tIns="50800" lIns="50800" bIns="50800" rIns="50800"/>
            <a:lstStyle/>
            <a:p>
              <a:pPr algn="ctr">
                <a:lnSpc>
                  <a:spcPts val="3359"/>
                </a:lnSpc>
              </a:pPr>
            </a:p>
          </p:txBody>
        </p:sp>
      </p:grpSp>
      <p:sp>
        <p:nvSpPr>
          <p:cNvPr name="Freeform 8" id="8"/>
          <p:cNvSpPr/>
          <p:nvPr/>
        </p:nvSpPr>
        <p:spPr>
          <a:xfrm flipH="false" flipV="false" rot="0">
            <a:off x="17259300" y="810765"/>
            <a:ext cx="1088022" cy="1004937"/>
          </a:xfrm>
          <a:custGeom>
            <a:avLst/>
            <a:gdLst/>
            <a:ahLst/>
            <a:cxnLst/>
            <a:rect r="r" b="b" t="t" l="l"/>
            <a:pathLst>
              <a:path h="1004937" w="1088022">
                <a:moveTo>
                  <a:pt x="0" y="0"/>
                </a:moveTo>
                <a:lnTo>
                  <a:pt x="1088022" y="0"/>
                </a:lnTo>
                <a:lnTo>
                  <a:pt x="1088022" y="1004937"/>
                </a:lnTo>
                <a:lnTo>
                  <a:pt x="0" y="1004937"/>
                </a:lnTo>
                <a:lnTo>
                  <a:pt x="0" y="0"/>
                </a:lnTo>
                <a:close/>
              </a:path>
            </a:pathLst>
          </a:custGeom>
          <a:blipFill>
            <a:blip r:embed="rId6">
              <a:alphaModFix amt="20999"/>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0">
            <a:off x="299683" y="-194172"/>
            <a:ext cx="1088022" cy="1004937"/>
          </a:xfrm>
          <a:custGeom>
            <a:avLst/>
            <a:gdLst/>
            <a:ahLst/>
            <a:cxnLst/>
            <a:rect r="r" b="b" t="t" l="l"/>
            <a:pathLst>
              <a:path h="1004937" w="1088022">
                <a:moveTo>
                  <a:pt x="0" y="0"/>
                </a:moveTo>
                <a:lnTo>
                  <a:pt x="1088022" y="0"/>
                </a:lnTo>
                <a:lnTo>
                  <a:pt x="1088022" y="1004937"/>
                </a:lnTo>
                <a:lnTo>
                  <a:pt x="0" y="1004937"/>
                </a:lnTo>
                <a:lnTo>
                  <a:pt x="0" y="0"/>
                </a:lnTo>
                <a:close/>
              </a:path>
            </a:pathLst>
          </a:custGeom>
          <a:blipFill>
            <a:blip r:embed="rId6">
              <a:alphaModFix amt="65999"/>
              <a:extLst>
                <a:ext uri="{96DAC541-7B7A-43D3-8B79-37D633B846F1}">
                  <asvg:svgBlip xmlns:asvg="http://schemas.microsoft.com/office/drawing/2016/SVG/main" r:embed="rId7"/>
                </a:ext>
              </a:extLst>
            </a:blip>
            <a:stretch>
              <a:fillRect l="0" t="0" r="0" b="0"/>
            </a:stretch>
          </a:blipFill>
        </p:spPr>
      </p:sp>
      <p:sp>
        <p:nvSpPr>
          <p:cNvPr name="Freeform 10" id="10"/>
          <p:cNvSpPr/>
          <p:nvPr/>
        </p:nvSpPr>
        <p:spPr>
          <a:xfrm flipH="false" flipV="false" rot="0">
            <a:off x="17259300" y="9784532"/>
            <a:ext cx="1088022" cy="1004937"/>
          </a:xfrm>
          <a:custGeom>
            <a:avLst/>
            <a:gdLst/>
            <a:ahLst/>
            <a:cxnLst/>
            <a:rect r="r" b="b" t="t" l="l"/>
            <a:pathLst>
              <a:path h="1004937" w="1088022">
                <a:moveTo>
                  <a:pt x="0" y="0"/>
                </a:moveTo>
                <a:lnTo>
                  <a:pt x="1088022" y="0"/>
                </a:lnTo>
                <a:lnTo>
                  <a:pt x="1088022" y="1004936"/>
                </a:lnTo>
                <a:lnTo>
                  <a:pt x="0" y="1004936"/>
                </a:lnTo>
                <a:lnTo>
                  <a:pt x="0" y="0"/>
                </a:lnTo>
                <a:close/>
              </a:path>
            </a:pathLst>
          </a:custGeom>
          <a:blipFill>
            <a:blip r:embed="rId6">
              <a:alphaModFix amt="65999"/>
              <a:extLst>
                <a:ext uri="{96DAC541-7B7A-43D3-8B79-37D633B846F1}">
                  <asvg:svgBlip xmlns:asvg="http://schemas.microsoft.com/office/drawing/2016/SVG/main" r:embed="rId7"/>
                </a:ext>
              </a:extLst>
            </a:blip>
            <a:stretch>
              <a:fillRect l="0" t="0" r="0" b="0"/>
            </a:stretch>
          </a:blipFill>
        </p:spPr>
      </p:sp>
      <p:sp>
        <p:nvSpPr>
          <p:cNvPr name="Freeform 11" id="11"/>
          <p:cNvSpPr/>
          <p:nvPr/>
        </p:nvSpPr>
        <p:spPr>
          <a:xfrm flipH="false" flipV="false" rot="0">
            <a:off x="9987092" y="7630546"/>
            <a:ext cx="380805" cy="380805"/>
          </a:xfrm>
          <a:custGeom>
            <a:avLst/>
            <a:gdLst/>
            <a:ahLst/>
            <a:cxnLst/>
            <a:rect r="r" b="b" t="t" l="l"/>
            <a:pathLst>
              <a:path h="380805" w="380805">
                <a:moveTo>
                  <a:pt x="0" y="0"/>
                </a:moveTo>
                <a:lnTo>
                  <a:pt x="380805" y="0"/>
                </a:lnTo>
                <a:lnTo>
                  <a:pt x="380805" y="380804"/>
                </a:lnTo>
                <a:lnTo>
                  <a:pt x="0" y="38080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2" id="12"/>
          <p:cNvSpPr/>
          <p:nvPr/>
        </p:nvSpPr>
        <p:spPr>
          <a:xfrm flipH="false" flipV="false" rot="0">
            <a:off x="9931698" y="4960001"/>
            <a:ext cx="366999" cy="366999"/>
          </a:xfrm>
          <a:custGeom>
            <a:avLst/>
            <a:gdLst/>
            <a:ahLst/>
            <a:cxnLst/>
            <a:rect r="r" b="b" t="t" l="l"/>
            <a:pathLst>
              <a:path h="366999" w="366999">
                <a:moveTo>
                  <a:pt x="0" y="0"/>
                </a:moveTo>
                <a:lnTo>
                  <a:pt x="366999" y="0"/>
                </a:lnTo>
                <a:lnTo>
                  <a:pt x="366999" y="366998"/>
                </a:lnTo>
                <a:lnTo>
                  <a:pt x="0" y="36699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3" id="13"/>
          <p:cNvGrpSpPr/>
          <p:nvPr/>
        </p:nvGrpSpPr>
        <p:grpSpPr>
          <a:xfrm rot="0">
            <a:off x="-1952019" y="1815702"/>
            <a:ext cx="11590393" cy="7295480"/>
            <a:chOff x="0" y="0"/>
            <a:chExt cx="2861179" cy="1800946"/>
          </a:xfrm>
        </p:grpSpPr>
        <p:sp>
          <p:nvSpPr>
            <p:cNvPr name="Freeform 14" id="14"/>
            <p:cNvSpPr/>
            <p:nvPr/>
          </p:nvSpPr>
          <p:spPr>
            <a:xfrm flipH="false" flipV="false" rot="0">
              <a:off x="0" y="0"/>
              <a:ext cx="2861179" cy="1800946"/>
            </a:xfrm>
            <a:custGeom>
              <a:avLst/>
              <a:gdLst/>
              <a:ahLst/>
              <a:cxnLst/>
              <a:rect r="r" b="b" t="t" l="l"/>
              <a:pathLst>
                <a:path h="1800946" w="2861179">
                  <a:moveTo>
                    <a:pt x="41414" y="0"/>
                  </a:moveTo>
                  <a:lnTo>
                    <a:pt x="2819766" y="0"/>
                  </a:lnTo>
                  <a:cubicBezTo>
                    <a:pt x="2830750" y="0"/>
                    <a:pt x="2841283" y="4363"/>
                    <a:pt x="2849050" y="12130"/>
                  </a:cubicBezTo>
                  <a:cubicBezTo>
                    <a:pt x="2856816" y="19896"/>
                    <a:pt x="2861179" y="30430"/>
                    <a:pt x="2861179" y="41414"/>
                  </a:cubicBezTo>
                  <a:lnTo>
                    <a:pt x="2861179" y="1759533"/>
                  </a:lnTo>
                  <a:cubicBezTo>
                    <a:pt x="2861179" y="1770517"/>
                    <a:pt x="2856816" y="1781050"/>
                    <a:pt x="2849050" y="1788817"/>
                  </a:cubicBezTo>
                  <a:cubicBezTo>
                    <a:pt x="2841283" y="1796583"/>
                    <a:pt x="2830750" y="1800946"/>
                    <a:pt x="2819766" y="1800946"/>
                  </a:cubicBezTo>
                  <a:lnTo>
                    <a:pt x="41414" y="1800946"/>
                  </a:lnTo>
                  <a:cubicBezTo>
                    <a:pt x="30430" y="1800946"/>
                    <a:pt x="19896" y="1796583"/>
                    <a:pt x="12130" y="1788817"/>
                  </a:cubicBezTo>
                  <a:cubicBezTo>
                    <a:pt x="4363" y="1781050"/>
                    <a:pt x="0" y="1770517"/>
                    <a:pt x="0" y="1759533"/>
                  </a:cubicBezTo>
                  <a:lnTo>
                    <a:pt x="0" y="41414"/>
                  </a:lnTo>
                  <a:cubicBezTo>
                    <a:pt x="0" y="30430"/>
                    <a:pt x="4363" y="19896"/>
                    <a:pt x="12130" y="12130"/>
                  </a:cubicBezTo>
                  <a:cubicBezTo>
                    <a:pt x="19896" y="4363"/>
                    <a:pt x="30430" y="0"/>
                    <a:pt x="41414" y="0"/>
                  </a:cubicBezTo>
                  <a:close/>
                </a:path>
              </a:pathLst>
            </a:custGeom>
            <a:gradFill rotWithShape="true">
              <a:gsLst>
                <a:gs pos="0">
                  <a:srgbClr val="1E5ACD">
                    <a:alpha val="58000"/>
                  </a:srgbClr>
                </a:gs>
                <a:gs pos="100000">
                  <a:srgbClr val="33B291">
                    <a:alpha val="58000"/>
                  </a:srgbClr>
                </a:gs>
              </a:gsLst>
              <a:lin ang="0"/>
            </a:gradFill>
          </p:spPr>
        </p:sp>
        <p:sp>
          <p:nvSpPr>
            <p:cNvPr name="TextBox 15" id="15"/>
            <p:cNvSpPr txBox="true"/>
            <p:nvPr/>
          </p:nvSpPr>
          <p:spPr>
            <a:xfrm>
              <a:off x="0" y="-66675"/>
              <a:ext cx="2861179" cy="1867621"/>
            </a:xfrm>
            <a:prstGeom prst="rect">
              <a:avLst/>
            </a:prstGeom>
          </p:spPr>
          <p:txBody>
            <a:bodyPr anchor="ctr" rtlCol="false" tIns="50800" lIns="50800" bIns="50800" rIns="50800"/>
            <a:lstStyle/>
            <a:p>
              <a:pPr algn="ctr">
                <a:lnSpc>
                  <a:spcPts val="3359"/>
                </a:lnSpc>
              </a:pPr>
            </a:p>
          </p:txBody>
        </p:sp>
      </p:grpSp>
      <p:sp>
        <p:nvSpPr>
          <p:cNvPr name="Freeform 16" id="16"/>
          <p:cNvSpPr/>
          <p:nvPr/>
        </p:nvSpPr>
        <p:spPr>
          <a:xfrm flipH="false" flipV="false" rot="0">
            <a:off x="-98404" y="2060077"/>
            <a:ext cx="9437408" cy="6806730"/>
          </a:xfrm>
          <a:custGeom>
            <a:avLst/>
            <a:gdLst/>
            <a:ahLst/>
            <a:cxnLst/>
            <a:rect r="r" b="b" t="t" l="l"/>
            <a:pathLst>
              <a:path h="6806730" w="9437408">
                <a:moveTo>
                  <a:pt x="0" y="0"/>
                </a:moveTo>
                <a:lnTo>
                  <a:pt x="9437407" y="0"/>
                </a:lnTo>
                <a:lnTo>
                  <a:pt x="9437407" y="6806730"/>
                </a:lnTo>
                <a:lnTo>
                  <a:pt x="0" y="6806730"/>
                </a:lnTo>
                <a:lnTo>
                  <a:pt x="0" y="0"/>
                </a:lnTo>
                <a:close/>
              </a:path>
            </a:pathLst>
          </a:custGeom>
          <a:blipFill>
            <a:blip r:embed="rId8"/>
            <a:stretch>
              <a:fillRect l="0" t="0" r="0" b="0"/>
            </a:stretch>
          </a:blipFill>
        </p:spPr>
      </p:sp>
      <p:sp>
        <p:nvSpPr>
          <p:cNvPr name="TextBox 17" id="17"/>
          <p:cNvSpPr txBox="true"/>
          <p:nvPr/>
        </p:nvSpPr>
        <p:spPr>
          <a:xfrm rot="0">
            <a:off x="4077395" y="304988"/>
            <a:ext cx="10241046" cy="868680"/>
          </a:xfrm>
          <a:prstGeom prst="rect">
            <a:avLst/>
          </a:prstGeom>
        </p:spPr>
        <p:txBody>
          <a:bodyPr anchor="t" rtlCol="false" tIns="0" lIns="0" bIns="0" rIns="0">
            <a:spAutoFit/>
          </a:bodyPr>
          <a:lstStyle/>
          <a:p>
            <a:pPr algn="l" marL="0" indent="0" lvl="0">
              <a:lnSpc>
                <a:spcPts val="6719"/>
              </a:lnSpc>
              <a:spcBef>
                <a:spcPct val="0"/>
              </a:spcBef>
            </a:pPr>
            <a:r>
              <a:rPr lang="en-US" b="true" sz="4800">
                <a:solidFill>
                  <a:srgbClr val="40566E"/>
                </a:solidFill>
                <a:latin typeface="Poppins Ultra-Bold"/>
                <a:ea typeface="Poppins Ultra-Bold"/>
                <a:cs typeface="Poppins Ultra-Bold"/>
                <a:sym typeface="Poppins Ultra-Bold"/>
              </a:rPr>
              <a:t> </a:t>
            </a:r>
            <a:r>
              <a:rPr lang="en-US" b="true" sz="4800">
                <a:solidFill>
                  <a:srgbClr val="1E5ACD"/>
                </a:solidFill>
                <a:latin typeface="Poppins Ultra-Bold"/>
                <a:ea typeface="Poppins Ultra-Bold"/>
                <a:cs typeface="Poppins Ultra-Bold"/>
                <a:sym typeface="Poppins Ultra-Bold"/>
              </a:rPr>
              <a:t>The MRI Impression Assistant</a:t>
            </a:r>
          </a:p>
        </p:txBody>
      </p:sp>
      <p:sp>
        <p:nvSpPr>
          <p:cNvPr name="TextBox 18" id="18"/>
          <p:cNvSpPr txBox="true"/>
          <p:nvPr/>
        </p:nvSpPr>
        <p:spPr>
          <a:xfrm rot="0">
            <a:off x="10298697" y="3878252"/>
            <a:ext cx="7600950" cy="5609400"/>
          </a:xfrm>
          <a:prstGeom prst="rect">
            <a:avLst/>
          </a:prstGeom>
        </p:spPr>
        <p:txBody>
          <a:bodyPr anchor="t" rtlCol="false" tIns="0" lIns="0" bIns="0" rIns="0">
            <a:spAutoFit/>
          </a:bodyPr>
          <a:lstStyle/>
          <a:p>
            <a:pPr algn="l">
              <a:lnSpc>
                <a:spcPts val="3720"/>
              </a:lnSpc>
            </a:pPr>
            <a:r>
              <a:rPr lang="en-US" b="true" sz="2657">
                <a:solidFill>
                  <a:srgbClr val="40566E"/>
                </a:solidFill>
                <a:latin typeface="Poppins Bold"/>
                <a:ea typeface="Poppins Bold"/>
                <a:cs typeface="Poppins Bold"/>
                <a:sym typeface="Poppins Bold"/>
              </a:rPr>
              <a:t>Key Objectives:</a:t>
            </a:r>
          </a:p>
          <a:p>
            <a:pPr algn="l">
              <a:lnSpc>
                <a:spcPts val="3720"/>
              </a:lnSpc>
            </a:pPr>
          </a:p>
          <a:p>
            <a:pPr algn="l" marL="573750" indent="-286875" lvl="1">
              <a:lnSpc>
                <a:spcPts val="3720"/>
              </a:lnSpc>
              <a:buFont typeface="Arial"/>
              <a:buChar char="•"/>
            </a:pPr>
            <a:r>
              <a:rPr lang="en-US" b="true" sz="2657">
                <a:solidFill>
                  <a:srgbClr val="40566E"/>
                </a:solidFill>
                <a:latin typeface="Poppins Bold"/>
                <a:ea typeface="Poppins Bold"/>
                <a:cs typeface="Poppins Bold"/>
                <a:sym typeface="Poppins Bold"/>
              </a:rPr>
              <a:t>Automate Draft Impression: </a:t>
            </a:r>
            <a:r>
              <a:rPr lang="en-US" sz="2657">
                <a:solidFill>
                  <a:srgbClr val="40566E"/>
                </a:solidFill>
                <a:latin typeface="Poppins"/>
                <a:ea typeface="Poppins"/>
                <a:cs typeface="Poppins"/>
                <a:sym typeface="Poppins"/>
              </a:rPr>
              <a:t>Generate initial summaries from detailed findings</a:t>
            </a:r>
            <a:r>
              <a:rPr lang="en-US" b="true" sz="2657">
                <a:solidFill>
                  <a:srgbClr val="40566E"/>
                </a:solidFill>
                <a:latin typeface="Poppins Bold"/>
                <a:ea typeface="Poppins Bold"/>
                <a:cs typeface="Poppins Bold"/>
                <a:sym typeface="Poppins Bold"/>
              </a:rPr>
              <a:t> </a:t>
            </a:r>
            <a:r>
              <a:rPr lang="en-US" sz="2657">
                <a:solidFill>
                  <a:srgbClr val="40566E"/>
                </a:solidFill>
                <a:latin typeface="Poppins"/>
                <a:ea typeface="Poppins"/>
                <a:cs typeface="Poppins"/>
                <a:sym typeface="Poppins"/>
              </a:rPr>
              <a:t>using specialized AI.</a:t>
            </a:r>
          </a:p>
          <a:p>
            <a:pPr algn="l" marL="573750" indent="-286875" lvl="1">
              <a:lnSpc>
                <a:spcPts val="3720"/>
              </a:lnSpc>
              <a:buFont typeface="Arial"/>
              <a:buChar char="•"/>
            </a:pPr>
            <a:r>
              <a:rPr lang="en-US" b="true" sz="2657">
                <a:solidFill>
                  <a:srgbClr val="40566E"/>
                </a:solidFill>
                <a:latin typeface="Poppins Bold"/>
                <a:ea typeface="Poppins Bold"/>
                <a:cs typeface="Poppins Bold"/>
                <a:sym typeface="Poppins Bold"/>
              </a:rPr>
              <a:t>Enhance with Expert AI: </a:t>
            </a:r>
            <a:r>
              <a:rPr lang="en-US" sz="2657">
                <a:solidFill>
                  <a:srgbClr val="40566E"/>
                </a:solidFill>
                <a:latin typeface="Poppins"/>
                <a:ea typeface="Poppins"/>
                <a:cs typeface="Poppins"/>
                <a:sym typeface="Poppins"/>
              </a:rPr>
              <a:t>Refine drafts into professional-grade impressions with advanced LLMs.</a:t>
            </a:r>
          </a:p>
          <a:p>
            <a:pPr algn="l" marL="573750" indent="-286875" lvl="1">
              <a:lnSpc>
                <a:spcPts val="3720"/>
              </a:lnSpc>
              <a:buFont typeface="Arial"/>
              <a:buChar char="•"/>
            </a:pPr>
            <a:r>
              <a:rPr lang="en-US" b="true" sz="2657">
                <a:solidFill>
                  <a:srgbClr val="40566E"/>
                </a:solidFill>
                <a:latin typeface="Poppins Bold"/>
                <a:ea typeface="Poppins Bold"/>
                <a:cs typeface="Poppins Bold"/>
                <a:sym typeface="Poppins Bold"/>
              </a:rPr>
              <a:t>Support Flexible Input: </a:t>
            </a:r>
            <a:r>
              <a:rPr lang="en-US" sz="2657">
                <a:solidFill>
                  <a:srgbClr val="40566E"/>
                </a:solidFill>
                <a:latin typeface="Poppins"/>
                <a:ea typeface="Poppins"/>
                <a:cs typeface="Poppins"/>
                <a:sym typeface="Poppins"/>
              </a:rPr>
              <a:t>Accept findings via text paste or PDF upload.</a:t>
            </a:r>
          </a:p>
          <a:p>
            <a:pPr algn="l" marL="573750" indent="-286875" lvl="1">
              <a:lnSpc>
                <a:spcPts val="3720"/>
              </a:lnSpc>
              <a:buFont typeface="Arial"/>
              <a:buChar char="•"/>
            </a:pPr>
            <a:r>
              <a:rPr lang="en-US" b="true" sz="2657">
                <a:solidFill>
                  <a:srgbClr val="40566E"/>
                </a:solidFill>
                <a:latin typeface="Poppins Bold"/>
                <a:ea typeface="Poppins Bold"/>
                <a:cs typeface="Poppins Bold"/>
                <a:sym typeface="Poppins Bold"/>
              </a:rPr>
              <a:t>Ensure Robustness: </a:t>
            </a:r>
            <a:r>
              <a:rPr lang="en-US" sz="2657">
                <a:solidFill>
                  <a:srgbClr val="40566E"/>
                </a:solidFill>
                <a:latin typeface="Poppins"/>
                <a:ea typeface="Poppins"/>
                <a:cs typeface="Poppins"/>
                <a:sym typeface="Poppins"/>
              </a:rPr>
              <a:t>Validate input to process only relevant medical data</a:t>
            </a:r>
            <a:r>
              <a:rPr lang="en-US" b="true" sz="2657">
                <a:solidFill>
                  <a:srgbClr val="40566E"/>
                </a:solidFill>
                <a:latin typeface="Poppins Bold"/>
                <a:ea typeface="Poppins Bold"/>
                <a:cs typeface="Poppins Bold"/>
                <a:sym typeface="Poppins Bold"/>
              </a:rPr>
              <a:t>.</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8700" y="1028700"/>
            <a:ext cx="550344" cy="508317"/>
          </a:xfrm>
          <a:custGeom>
            <a:avLst/>
            <a:gdLst/>
            <a:ahLst/>
            <a:cxnLst/>
            <a:rect r="r" b="b" t="t" l="l"/>
            <a:pathLst>
              <a:path h="508317" w="550344">
                <a:moveTo>
                  <a:pt x="0" y="0"/>
                </a:moveTo>
                <a:lnTo>
                  <a:pt x="550344" y="0"/>
                </a:lnTo>
                <a:lnTo>
                  <a:pt x="550344" y="508317"/>
                </a:lnTo>
                <a:lnTo>
                  <a:pt x="0" y="50831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215424" y="5085545"/>
            <a:ext cx="5661250" cy="5033903"/>
            <a:chOff x="0" y="0"/>
            <a:chExt cx="1173835" cy="1043757"/>
          </a:xfrm>
        </p:grpSpPr>
        <p:sp>
          <p:nvSpPr>
            <p:cNvPr name="Freeform 4" id="4"/>
            <p:cNvSpPr/>
            <p:nvPr/>
          </p:nvSpPr>
          <p:spPr>
            <a:xfrm flipH="false" flipV="false" rot="0">
              <a:off x="0" y="0"/>
              <a:ext cx="1173835" cy="1043757"/>
            </a:xfrm>
            <a:custGeom>
              <a:avLst/>
              <a:gdLst/>
              <a:ahLst/>
              <a:cxnLst/>
              <a:rect r="r" b="b" t="t" l="l"/>
              <a:pathLst>
                <a:path h="1043757" w="1173835">
                  <a:moveTo>
                    <a:pt x="79317" y="0"/>
                  </a:moveTo>
                  <a:lnTo>
                    <a:pt x="1094518" y="0"/>
                  </a:lnTo>
                  <a:cubicBezTo>
                    <a:pt x="1115554" y="0"/>
                    <a:pt x="1135728" y="8357"/>
                    <a:pt x="1150603" y="23231"/>
                  </a:cubicBezTo>
                  <a:cubicBezTo>
                    <a:pt x="1165478" y="38106"/>
                    <a:pt x="1173835" y="58281"/>
                    <a:pt x="1173835" y="79317"/>
                  </a:cubicBezTo>
                  <a:lnTo>
                    <a:pt x="1173835" y="964440"/>
                  </a:lnTo>
                  <a:cubicBezTo>
                    <a:pt x="1173835" y="985476"/>
                    <a:pt x="1165478" y="1005651"/>
                    <a:pt x="1150603" y="1020526"/>
                  </a:cubicBezTo>
                  <a:cubicBezTo>
                    <a:pt x="1135728" y="1035400"/>
                    <a:pt x="1115554" y="1043757"/>
                    <a:pt x="1094518" y="1043757"/>
                  </a:cubicBezTo>
                  <a:lnTo>
                    <a:pt x="79317" y="1043757"/>
                  </a:lnTo>
                  <a:cubicBezTo>
                    <a:pt x="58281" y="1043757"/>
                    <a:pt x="38106" y="1035400"/>
                    <a:pt x="23231" y="1020526"/>
                  </a:cubicBezTo>
                  <a:cubicBezTo>
                    <a:pt x="8357" y="1005651"/>
                    <a:pt x="0" y="985476"/>
                    <a:pt x="0" y="964440"/>
                  </a:cubicBezTo>
                  <a:lnTo>
                    <a:pt x="0" y="79317"/>
                  </a:lnTo>
                  <a:cubicBezTo>
                    <a:pt x="0" y="58281"/>
                    <a:pt x="8357" y="38106"/>
                    <a:pt x="23231" y="23231"/>
                  </a:cubicBezTo>
                  <a:cubicBezTo>
                    <a:pt x="38106" y="8357"/>
                    <a:pt x="58281" y="0"/>
                    <a:pt x="79317" y="0"/>
                  </a:cubicBezTo>
                  <a:close/>
                </a:path>
              </a:pathLst>
            </a:custGeom>
            <a:gradFill rotWithShape="true">
              <a:gsLst>
                <a:gs pos="0">
                  <a:srgbClr val="1E5ACD">
                    <a:alpha val="100000"/>
                  </a:srgbClr>
                </a:gs>
                <a:gs pos="100000">
                  <a:srgbClr val="33B291">
                    <a:alpha val="100000"/>
                  </a:srgbClr>
                </a:gs>
              </a:gsLst>
              <a:lin ang="2700000"/>
            </a:gradFill>
          </p:spPr>
        </p:sp>
        <p:sp>
          <p:nvSpPr>
            <p:cNvPr name="TextBox 5" id="5"/>
            <p:cNvSpPr txBox="true"/>
            <p:nvPr/>
          </p:nvSpPr>
          <p:spPr>
            <a:xfrm>
              <a:off x="0" y="-66675"/>
              <a:ext cx="1173835" cy="1110432"/>
            </a:xfrm>
            <a:prstGeom prst="rect">
              <a:avLst/>
            </a:prstGeom>
          </p:spPr>
          <p:txBody>
            <a:bodyPr anchor="ctr" rtlCol="false" tIns="50800" lIns="50800" bIns="50800" rIns="50800"/>
            <a:lstStyle/>
            <a:p>
              <a:pPr algn="ctr">
                <a:lnSpc>
                  <a:spcPts val="3359"/>
                </a:lnSpc>
              </a:pPr>
            </a:p>
          </p:txBody>
        </p:sp>
      </p:grpSp>
      <p:grpSp>
        <p:nvGrpSpPr>
          <p:cNvPr name="Group 6" id="6"/>
          <p:cNvGrpSpPr/>
          <p:nvPr/>
        </p:nvGrpSpPr>
        <p:grpSpPr>
          <a:xfrm rot="0">
            <a:off x="1363021" y="5245842"/>
            <a:ext cx="5366058" cy="3803314"/>
            <a:chOff x="0" y="0"/>
            <a:chExt cx="654487" cy="463882"/>
          </a:xfrm>
        </p:grpSpPr>
        <p:sp>
          <p:nvSpPr>
            <p:cNvPr name="Freeform 7" id="7"/>
            <p:cNvSpPr/>
            <p:nvPr/>
          </p:nvSpPr>
          <p:spPr>
            <a:xfrm flipH="false" flipV="false" rot="0">
              <a:off x="0" y="0"/>
              <a:ext cx="654487" cy="463882"/>
            </a:xfrm>
            <a:custGeom>
              <a:avLst/>
              <a:gdLst/>
              <a:ahLst/>
              <a:cxnLst/>
              <a:rect r="r" b="b" t="t" l="l"/>
              <a:pathLst>
                <a:path h="463882" w="654487">
                  <a:moveTo>
                    <a:pt x="72138" y="0"/>
                  </a:moveTo>
                  <a:lnTo>
                    <a:pt x="582349" y="0"/>
                  </a:lnTo>
                  <a:cubicBezTo>
                    <a:pt x="622190" y="0"/>
                    <a:pt x="654487" y="32297"/>
                    <a:pt x="654487" y="72138"/>
                  </a:cubicBezTo>
                  <a:lnTo>
                    <a:pt x="654487" y="391744"/>
                  </a:lnTo>
                  <a:cubicBezTo>
                    <a:pt x="654487" y="410877"/>
                    <a:pt x="646887" y="429225"/>
                    <a:pt x="633358" y="442754"/>
                  </a:cubicBezTo>
                  <a:cubicBezTo>
                    <a:pt x="619830" y="456282"/>
                    <a:pt x="601481" y="463882"/>
                    <a:pt x="582349" y="463882"/>
                  </a:cubicBezTo>
                  <a:lnTo>
                    <a:pt x="72138" y="463882"/>
                  </a:lnTo>
                  <a:cubicBezTo>
                    <a:pt x="53006" y="463882"/>
                    <a:pt x="34657" y="456282"/>
                    <a:pt x="21129" y="442754"/>
                  </a:cubicBezTo>
                  <a:cubicBezTo>
                    <a:pt x="7600" y="429225"/>
                    <a:pt x="0" y="410877"/>
                    <a:pt x="0" y="391744"/>
                  </a:cubicBezTo>
                  <a:lnTo>
                    <a:pt x="0" y="72138"/>
                  </a:lnTo>
                  <a:cubicBezTo>
                    <a:pt x="0" y="53006"/>
                    <a:pt x="7600" y="34657"/>
                    <a:pt x="21129" y="21129"/>
                  </a:cubicBezTo>
                  <a:cubicBezTo>
                    <a:pt x="34657" y="7600"/>
                    <a:pt x="53006" y="0"/>
                    <a:pt x="72138" y="0"/>
                  </a:cubicBezTo>
                  <a:close/>
                </a:path>
              </a:pathLst>
            </a:custGeom>
            <a:blipFill>
              <a:blip r:embed="rId4"/>
              <a:stretch>
                <a:fillRect l="0" t="0" r="-38975" b="0"/>
              </a:stretch>
            </a:blipFill>
          </p:spPr>
        </p:sp>
      </p:grpSp>
      <p:grpSp>
        <p:nvGrpSpPr>
          <p:cNvPr name="Group 8" id="8"/>
          <p:cNvGrpSpPr/>
          <p:nvPr/>
        </p:nvGrpSpPr>
        <p:grpSpPr>
          <a:xfrm rot="0">
            <a:off x="7316154" y="5029480"/>
            <a:ext cx="5487224" cy="5146033"/>
            <a:chOff x="0" y="0"/>
            <a:chExt cx="1244603" cy="1167215"/>
          </a:xfrm>
        </p:grpSpPr>
        <p:sp>
          <p:nvSpPr>
            <p:cNvPr name="Freeform 9" id="9"/>
            <p:cNvSpPr/>
            <p:nvPr/>
          </p:nvSpPr>
          <p:spPr>
            <a:xfrm flipH="false" flipV="false" rot="0">
              <a:off x="0" y="0"/>
              <a:ext cx="1244603" cy="1167215"/>
            </a:xfrm>
            <a:custGeom>
              <a:avLst/>
              <a:gdLst/>
              <a:ahLst/>
              <a:cxnLst/>
              <a:rect r="r" b="b" t="t" l="l"/>
              <a:pathLst>
                <a:path h="1167215" w="1244603">
                  <a:moveTo>
                    <a:pt x="81832" y="0"/>
                  </a:moveTo>
                  <a:lnTo>
                    <a:pt x="1162771" y="0"/>
                  </a:lnTo>
                  <a:cubicBezTo>
                    <a:pt x="1207965" y="0"/>
                    <a:pt x="1244603" y="36638"/>
                    <a:pt x="1244603" y="81832"/>
                  </a:cubicBezTo>
                  <a:lnTo>
                    <a:pt x="1244603" y="1085382"/>
                  </a:lnTo>
                  <a:cubicBezTo>
                    <a:pt x="1244603" y="1107086"/>
                    <a:pt x="1235981" y="1127900"/>
                    <a:pt x="1220635" y="1143246"/>
                  </a:cubicBezTo>
                  <a:cubicBezTo>
                    <a:pt x="1205288" y="1158593"/>
                    <a:pt x="1184474" y="1167215"/>
                    <a:pt x="1162771" y="1167215"/>
                  </a:cubicBezTo>
                  <a:lnTo>
                    <a:pt x="81832" y="1167215"/>
                  </a:lnTo>
                  <a:cubicBezTo>
                    <a:pt x="36638" y="1167215"/>
                    <a:pt x="0" y="1130577"/>
                    <a:pt x="0" y="1085382"/>
                  </a:cubicBezTo>
                  <a:lnTo>
                    <a:pt x="0" y="81832"/>
                  </a:lnTo>
                  <a:cubicBezTo>
                    <a:pt x="0" y="60129"/>
                    <a:pt x="8622" y="39315"/>
                    <a:pt x="23968" y="23968"/>
                  </a:cubicBezTo>
                  <a:cubicBezTo>
                    <a:pt x="39315" y="8622"/>
                    <a:pt x="60129" y="0"/>
                    <a:pt x="81832" y="0"/>
                  </a:cubicBezTo>
                  <a:close/>
                </a:path>
              </a:pathLst>
            </a:custGeom>
            <a:gradFill rotWithShape="true">
              <a:gsLst>
                <a:gs pos="0">
                  <a:srgbClr val="1E5ACD">
                    <a:alpha val="100000"/>
                  </a:srgbClr>
                </a:gs>
                <a:gs pos="100000">
                  <a:srgbClr val="33B291">
                    <a:alpha val="100000"/>
                  </a:srgbClr>
                </a:gs>
              </a:gsLst>
              <a:lin ang="2700000"/>
            </a:gradFill>
          </p:spPr>
        </p:sp>
        <p:sp>
          <p:nvSpPr>
            <p:cNvPr name="TextBox 10" id="10"/>
            <p:cNvSpPr txBox="true"/>
            <p:nvPr/>
          </p:nvSpPr>
          <p:spPr>
            <a:xfrm>
              <a:off x="0" y="-66675"/>
              <a:ext cx="1244603" cy="1233890"/>
            </a:xfrm>
            <a:prstGeom prst="rect">
              <a:avLst/>
            </a:prstGeom>
          </p:spPr>
          <p:txBody>
            <a:bodyPr anchor="ctr" rtlCol="false" tIns="50800" lIns="50800" bIns="50800" rIns="50800"/>
            <a:lstStyle/>
            <a:p>
              <a:pPr algn="ctr">
                <a:lnSpc>
                  <a:spcPts val="3359"/>
                </a:lnSpc>
              </a:pPr>
            </a:p>
          </p:txBody>
        </p:sp>
      </p:grpSp>
      <p:grpSp>
        <p:nvGrpSpPr>
          <p:cNvPr name="Group 11" id="11"/>
          <p:cNvGrpSpPr/>
          <p:nvPr/>
        </p:nvGrpSpPr>
        <p:grpSpPr>
          <a:xfrm rot="0">
            <a:off x="7459213" y="5194608"/>
            <a:ext cx="5201106" cy="3917948"/>
            <a:chOff x="0" y="0"/>
            <a:chExt cx="693945" cy="522743"/>
          </a:xfrm>
        </p:grpSpPr>
        <p:sp>
          <p:nvSpPr>
            <p:cNvPr name="Freeform 12" id="12"/>
            <p:cNvSpPr/>
            <p:nvPr/>
          </p:nvSpPr>
          <p:spPr>
            <a:xfrm flipH="false" flipV="false" rot="6000">
              <a:off x="-397" y="-547"/>
              <a:ext cx="694740" cy="523837"/>
            </a:xfrm>
            <a:custGeom>
              <a:avLst/>
              <a:gdLst/>
              <a:ahLst/>
              <a:cxnLst/>
              <a:rect r="r" b="b" t="t" l="l"/>
              <a:pathLst>
                <a:path h="523837" w="694740">
                  <a:moveTo>
                    <a:pt x="74367" y="1023"/>
                  </a:moveTo>
                  <a:lnTo>
                    <a:pt x="619459" y="72"/>
                  </a:lnTo>
                  <a:cubicBezTo>
                    <a:pt x="660564" y="0"/>
                    <a:pt x="693943" y="33263"/>
                    <a:pt x="694015" y="74367"/>
                  </a:cubicBezTo>
                  <a:lnTo>
                    <a:pt x="694668" y="448258"/>
                  </a:lnTo>
                  <a:cubicBezTo>
                    <a:pt x="694739" y="489362"/>
                    <a:pt x="661476" y="522742"/>
                    <a:pt x="620372" y="522813"/>
                  </a:cubicBezTo>
                  <a:lnTo>
                    <a:pt x="75279" y="523765"/>
                  </a:lnTo>
                  <a:cubicBezTo>
                    <a:pt x="34175" y="523837"/>
                    <a:pt x="796" y="490573"/>
                    <a:pt x="724" y="449469"/>
                  </a:cubicBezTo>
                  <a:lnTo>
                    <a:pt x="71" y="75579"/>
                  </a:lnTo>
                  <a:cubicBezTo>
                    <a:pt x="0" y="34474"/>
                    <a:pt x="33263" y="1095"/>
                    <a:pt x="74367" y="1023"/>
                  </a:cubicBezTo>
                  <a:close/>
                </a:path>
              </a:pathLst>
            </a:custGeom>
            <a:blipFill>
              <a:blip r:embed="rId5"/>
              <a:stretch>
                <a:fillRect l="-18" t="-27" r="-71341" b="-17591"/>
              </a:stretch>
            </a:blipFill>
          </p:spPr>
        </p:sp>
      </p:grpSp>
      <p:grpSp>
        <p:nvGrpSpPr>
          <p:cNvPr name="Group 13" id="13"/>
          <p:cNvGrpSpPr/>
          <p:nvPr/>
        </p:nvGrpSpPr>
        <p:grpSpPr>
          <a:xfrm rot="-5400000">
            <a:off x="-3213665" y="2939510"/>
            <a:ext cx="3990940" cy="3990940"/>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1E5ACD">
                    <a:alpha val="20000"/>
                  </a:srgbClr>
                </a:gs>
                <a:gs pos="100000">
                  <a:srgbClr val="33B291">
                    <a:alpha val="20000"/>
                  </a:srgbClr>
                </a:gs>
              </a:gsLst>
              <a:lin ang="2700000"/>
            </a:gradFill>
          </p:spPr>
        </p:sp>
        <p:sp>
          <p:nvSpPr>
            <p:cNvPr name="TextBox 15" id="15"/>
            <p:cNvSpPr txBox="true"/>
            <p:nvPr/>
          </p:nvSpPr>
          <p:spPr>
            <a:xfrm>
              <a:off x="76200" y="9525"/>
              <a:ext cx="660400" cy="727075"/>
            </a:xfrm>
            <a:prstGeom prst="rect">
              <a:avLst/>
            </a:prstGeom>
          </p:spPr>
          <p:txBody>
            <a:bodyPr anchor="ctr" rtlCol="false" tIns="50800" lIns="50800" bIns="50800" rIns="50800"/>
            <a:lstStyle/>
            <a:p>
              <a:pPr algn="ctr">
                <a:lnSpc>
                  <a:spcPts val="3359"/>
                </a:lnSpc>
              </a:pPr>
            </a:p>
          </p:txBody>
        </p:sp>
      </p:grpSp>
      <p:sp>
        <p:nvSpPr>
          <p:cNvPr name="Freeform 16" id="16"/>
          <p:cNvSpPr/>
          <p:nvPr/>
        </p:nvSpPr>
        <p:spPr>
          <a:xfrm flipH="false" flipV="false" rot="0">
            <a:off x="6978434" y="-502468"/>
            <a:ext cx="1088022" cy="1004937"/>
          </a:xfrm>
          <a:custGeom>
            <a:avLst/>
            <a:gdLst/>
            <a:ahLst/>
            <a:cxnLst/>
            <a:rect r="r" b="b" t="t" l="l"/>
            <a:pathLst>
              <a:path h="1004937" w="1088022">
                <a:moveTo>
                  <a:pt x="0" y="0"/>
                </a:moveTo>
                <a:lnTo>
                  <a:pt x="1088022" y="0"/>
                </a:lnTo>
                <a:lnTo>
                  <a:pt x="1088022" y="1004936"/>
                </a:lnTo>
                <a:lnTo>
                  <a:pt x="0" y="1004936"/>
                </a:lnTo>
                <a:lnTo>
                  <a:pt x="0" y="0"/>
                </a:lnTo>
                <a:close/>
              </a:path>
            </a:pathLst>
          </a:custGeom>
          <a:blipFill>
            <a:blip r:embed="rId2">
              <a:alphaModFix amt="65999"/>
              <a:extLst>
                <a:ext uri="{96DAC541-7B7A-43D3-8B79-37D633B846F1}">
                  <asvg:svgBlip xmlns:asvg="http://schemas.microsoft.com/office/drawing/2016/SVG/main" r:embed="rId3"/>
                </a:ext>
              </a:extLst>
            </a:blip>
            <a:stretch>
              <a:fillRect l="0" t="0" r="0" b="0"/>
            </a:stretch>
          </a:blipFill>
        </p:spPr>
      </p:sp>
      <p:sp>
        <p:nvSpPr>
          <p:cNvPr name="Freeform 17" id="17"/>
          <p:cNvSpPr/>
          <p:nvPr/>
        </p:nvSpPr>
        <p:spPr>
          <a:xfrm flipH="false" flipV="false" rot="0">
            <a:off x="1214178" y="3235778"/>
            <a:ext cx="1088022" cy="1004937"/>
          </a:xfrm>
          <a:custGeom>
            <a:avLst/>
            <a:gdLst/>
            <a:ahLst/>
            <a:cxnLst/>
            <a:rect r="r" b="b" t="t" l="l"/>
            <a:pathLst>
              <a:path h="1004937" w="1088022">
                <a:moveTo>
                  <a:pt x="0" y="0"/>
                </a:moveTo>
                <a:lnTo>
                  <a:pt x="1088022" y="0"/>
                </a:lnTo>
                <a:lnTo>
                  <a:pt x="1088022" y="1004937"/>
                </a:lnTo>
                <a:lnTo>
                  <a:pt x="0" y="1004937"/>
                </a:lnTo>
                <a:lnTo>
                  <a:pt x="0" y="0"/>
                </a:lnTo>
                <a:close/>
              </a:path>
            </a:pathLst>
          </a:custGeom>
          <a:blipFill>
            <a:blip r:embed="rId2">
              <a:alphaModFix amt="65999"/>
              <a:extLst>
                <a:ext uri="{96DAC541-7B7A-43D3-8B79-37D633B846F1}">
                  <asvg:svgBlip xmlns:asvg="http://schemas.microsoft.com/office/drawing/2016/SVG/main" r:embed="rId3"/>
                </a:ext>
              </a:extLst>
            </a:blip>
            <a:stretch>
              <a:fillRect l="0" t="0" r="0" b="0"/>
            </a:stretch>
          </a:blipFill>
        </p:spPr>
      </p:sp>
      <p:grpSp>
        <p:nvGrpSpPr>
          <p:cNvPr name="Group 18" id="18"/>
          <p:cNvGrpSpPr/>
          <p:nvPr/>
        </p:nvGrpSpPr>
        <p:grpSpPr>
          <a:xfrm rot="0">
            <a:off x="13241528" y="4934980"/>
            <a:ext cx="4572916" cy="5146033"/>
            <a:chOff x="0" y="0"/>
            <a:chExt cx="1037221" cy="1167215"/>
          </a:xfrm>
        </p:grpSpPr>
        <p:sp>
          <p:nvSpPr>
            <p:cNvPr name="Freeform 19" id="19"/>
            <p:cNvSpPr/>
            <p:nvPr/>
          </p:nvSpPr>
          <p:spPr>
            <a:xfrm flipH="false" flipV="false" rot="0">
              <a:off x="0" y="0"/>
              <a:ext cx="1037221" cy="1167215"/>
            </a:xfrm>
            <a:custGeom>
              <a:avLst/>
              <a:gdLst/>
              <a:ahLst/>
              <a:cxnLst/>
              <a:rect r="r" b="b" t="t" l="l"/>
              <a:pathLst>
                <a:path h="1167215" w="1037221">
                  <a:moveTo>
                    <a:pt x="98194" y="0"/>
                  </a:moveTo>
                  <a:lnTo>
                    <a:pt x="939027" y="0"/>
                  </a:lnTo>
                  <a:cubicBezTo>
                    <a:pt x="993258" y="0"/>
                    <a:pt x="1037221" y="43963"/>
                    <a:pt x="1037221" y="98194"/>
                  </a:cubicBezTo>
                  <a:lnTo>
                    <a:pt x="1037221" y="1069021"/>
                  </a:lnTo>
                  <a:cubicBezTo>
                    <a:pt x="1037221" y="1123252"/>
                    <a:pt x="993258" y="1167215"/>
                    <a:pt x="939027" y="1167215"/>
                  </a:cubicBezTo>
                  <a:lnTo>
                    <a:pt x="98194" y="1167215"/>
                  </a:lnTo>
                  <a:cubicBezTo>
                    <a:pt x="43963" y="1167215"/>
                    <a:pt x="0" y="1123252"/>
                    <a:pt x="0" y="1069021"/>
                  </a:cubicBezTo>
                  <a:lnTo>
                    <a:pt x="0" y="98194"/>
                  </a:lnTo>
                  <a:cubicBezTo>
                    <a:pt x="0" y="43963"/>
                    <a:pt x="43963" y="0"/>
                    <a:pt x="98194" y="0"/>
                  </a:cubicBezTo>
                  <a:close/>
                </a:path>
              </a:pathLst>
            </a:custGeom>
            <a:gradFill rotWithShape="true">
              <a:gsLst>
                <a:gs pos="0">
                  <a:srgbClr val="1E5ACD">
                    <a:alpha val="100000"/>
                  </a:srgbClr>
                </a:gs>
                <a:gs pos="100000">
                  <a:srgbClr val="33B291">
                    <a:alpha val="100000"/>
                  </a:srgbClr>
                </a:gs>
              </a:gsLst>
              <a:lin ang="2700000"/>
            </a:gradFill>
          </p:spPr>
        </p:sp>
        <p:sp>
          <p:nvSpPr>
            <p:cNvPr name="TextBox 20" id="20"/>
            <p:cNvSpPr txBox="true"/>
            <p:nvPr/>
          </p:nvSpPr>
          <p:spPr>
            <a:xfrm>
              <a:off x="0" y="-66675"/>
              <a:ext cx="1037221" cy="1233890"/>
            </a:xfrm>
            <a:prstGeom prst="rect">
              <a:avLst/>
            </a:prstGeom>
          </p:spPr>
          <p:txBody>
            <a:bodyPr anchor="ctr" rtlCol="false" tIns="50800" lIns="50800" bIns="50800" rIns="50800"/>
            <a:lstStyle/>
            <a:p>
              <a:pPr algn="ctr">
                <a:lnSpc>
                  <a:spcPts val="3359"/>
                </a:lnSpc>
              </a:pPr>
            </a:p>
          </p:txBody>
        </p:sp>
      </p:grpSp>
      <p:grpSp>
        <p:nvGrpSpPr>
          <p:cNvPr name="Group 21" id="21"/>
          <p:cNvGrpSpPr/>
          <p:nvPr/>
        </p:nvGrpSpPr>
        <p:grpSpPr>
          <a:xfrm rot="0">
            <a:off x="13360750" y="5100108"/>
            <a:ext cx="4334472" cy="3917948"/>
            <a:chOff x="0" y="0"/>
            <a:chExt cx="578316" cy="522743"/>
          </a:xfrm>
        </p:grpSpPr>
        <p:sp>
          <p:nvSpPr>
            <p:cNvPr name="Freeform 22" id="22"/>
            <p:cNvSpPr/>
            <p:nvPr/>
          </p:nvSpPr>
          <p:spPr>
            <a:xfrm flipH="false" flipV="false" rot="0">
              <a:off x="0" y="0"/>
              <a:ext cx="578316" cy="522743"/>
            </a:xfrm>
            <a:custGeom>
              <a:avLst/>
              <a:gdLst/>
              <a:ahLst/>
              <a:cxnLst/>
              <a:rect r="r" b="b" t="t" l="l"/>
              <a:pathLst>
                <a:path h="522743" w="578316">
                  <a:moveTo>
                    <a:pt x="89306" y="0"/>
                  </a:moveTo>
                  <a:lnTo>
                    <a:pt x="489010" y="0"/>
                  </a:lnTo>
                  <a:cubicBezTo>
                    <a:pt x="538332" y="0"/>
                    <a:pt x="578316" y="39984"/>
                    <a:pt x="578316" y="89306"/>
                  </a:cubicBezTo>
                  <a:lnTo>
                    <a:pt x="578316" y="433436"/>
                  </a:lnTo>
                  <a:cubicBezTo>
                    <a:pt x="578316" y="482759"/>
                    <a:pt x="538332" y="522743"/>
                    <a:pt x="489010" y="522743"/>
                  </a:cubicBezTo>
                  <a:lnTo>
                    <a:pt x="89306" y="522743"/>
                  </a:lnTo>
                  <a:cubicBezTo>
                    <a:pt x="39984" y="522743"/>
                    <a:pt x="0" y="482759"/>
                    <a:pt x="0" y="433436"/>
                  </a:cubicBezTo>
                  <a:lnTo>
                    <a:pt x="0" y="89306"/>
                  </a:lnTo>
                  <a:cubicBezTo>
                    <a:pt x="0" y="39984"/>
                    <a:pt x="39984" y="0"/>
                    <a:pt x="89306" y="0"/>
                  </a:cubicBezTo>
                  <a:close/>
                </a:path>
              </a:pathLst>
            </a:custGeom>
            <a:blipFill>
              <a:blip r:embed="rId6"/>
              <a:stretch>
                <a:fillRect l="-11492" t="0" r="-20947" b="0"/>
              </a:stretch>
            </a:blipFill>
          </p:spPr>
        </p:sp>
      </p:grpSp>
      <p:sp>
        <p:nvSpPr>
          <p:cNvPr name="TextBox 23" id="23"/>
          <p:cNvSpPr txBox="true"/>
          <p:nvPr/>
        </p:nvSpPr>
        <p:spPr>
          <a:xfrm rot="0">
            <a:off x="1758189" y="9175392"/>
            <a:ext cx="4674988" cy="905621"/>
          </a:xfrm>
          <a:prstGeom prst="rect">
            <a:avLst/>
          </a:prstGeom>
        </p:spPr>
        <p:txBody>
          <a:bodyPr anchor="t" rtlCol="false" tIns="0" lIns="0" bIns="0" rIns="0">
            <a:spAutoFit/>
          </a:bodyPr>
          <a:lstStyle/>
          <a:p>
            <a:pPr algn="ctr" marL="0" indent="0" lvl="0">
              <a:lnSpc>
                <a:spcPts val="3626"/>
              </a:lnSpc>
              <a:spcBef>
                <a:spcPct val="0"/>
              </a:spcBef>
            </a:pPr>
            <a:r>
              <a:rPr lang="en-US" b="true" sz="2590">
                <a:solidFill>
                  <a:srgbClr val="FFFFFF"/>
                </a:solidFill>
                <a:latin typeface="Poppins Ultra-Bold"/>
                <a:ea typeface="Poppins Ultra-Bold"/>
                <a:cs typeface="Poppins Ultra-Bold"/>
                <a:sym typeface="Poppins Ultra-Bold"/>
              </a:rPr>
              <a:t>Data Preporcessing to get mri specific data</a:t>
            </a:r>
          </a:p>
        </p:txBody>
      </p:sp>
      <p:sp>
        <p:nvSpPr>
          <p:cNvPr name="TextBox 24" id="24"/>
          <p:cNvSpPr txBox="true"/>
          <p:nvPr/>
        </p:nvSpPr>
        <p:spPr>
          <a:xfrm rot="0">
            <a:off x="7631142" y="9191216"/>
            <a:ext cx="5029178" cy="915370"/>
          </a:xfrm>
          <a:prstGeom prst="rect">
            <a:avLst/>
          </a:prstGeom>
        </p:spPr>
        <p:txBody>
          <a:bodyPr anchor="t" rtlCol="false" tIns="0" lIns="0" bIns="0" rIns="0">
            <a:spAutoFit/>
          </a:bodyPr>
          <a:lstStyle/>
          <a:p>
            <a:pPr algn="ctr" marL="0" indent="0" lvl="0">
              <a:lnSpc>
                <a:spcPts val="3621"/>
              </a:lnSpc>
              <a:spcBef>
                <a:spcPct val="0"/>
              </a:spcBef>
            </a:pPr>
            <a:r>
              <a:rPr lang="en-US" b="true" sz="2586">
                <a:solidFill>
                  <a:srgbClr val="FFFFFF"/>
                </a:solidFill>
                <a:latin typeface="Poppins Ultra-Bold"/>
                <a:ea typeface="Poppins Ultra-Bold"/>
                <a:cs typeface="Poppins Ultra-Bold"/>
                <a:sym typeface="Poppins Ultra-Bold"/>
              </a:rPr>
              <a:t>Mimic iv CLinical radiology notes</a:t>
            </a:r>
          </a:p>
        </p:txBody>
      </p:sp>
      <p:sp>
        <p:nvSpPr>
          <p:cNvPr name="TextBox 25" id="25"/>
          <p:cNvSpPr txBox="true"/>
          <p:nvPr/>
        </p:nvSpPr>
        <p:spPr>
          <a:xfrm rot="0">
            <a:off x="1760682" y="857932"/>
            <a:ext cx="12047837" cy="868680"/>
          </a:xfrm>
          <a:prstGeom prst="rect">
            <a:avLst/>
          </a:prstGeom>
        </p:spPr>
        <p:txBody>
          <a:bodyPr anchor="t" rtlCol="false" tIns="0" lIns="0" bIns="0" rIns="0">
            <a:spAutoFit/>
          </a:bodyPr>
          <a:lstStyle/>
          <a:p>
            <a:pPr algn="ctr" marL="0" indent="0" lvl="0">
              <a:lnSpc>
                <a:spcPts val="6719"/>
              </a:lnSpc>
              <a:spcBef>
                <a:spcPct val="0"/>
              </a:spcBef>
            </a:pPr>
            <a:r>
              <a:rPr lang="en-US" b="true" sz="4800">
                <a:solidFill>
                  <a:srgbClr val="40566E"/>
                </a:solidFill>
                <a:latin typeface="Poppins Ultra-Bold"/>
                <a:ea typeface="Poppins Ultra-Bold"/>
                <a:cs typeface="Poppins Ultra-Bold"/>
                <a:sym typeface="Poppins Ultra-Bold"/>
              </a:rPr>
              <a:t>Data Collection &amp; Processing</a:t>
            </a:r>
          </a:p>
        </p:txBody>
      </p:sp>
      <p:sp>
        <p:nvSpPr>
          <p:cNvPr name="TextBox 26" id="26"/>
          <p:cNvSpPr txBox="true"/>
          <p:nvPr/>
        </p:nvSpPr>
        <p:spPr>
          <a:xfrm rot="0">
            <a:off x="2789358" y="1794530"/>
            <a:ext cx="10714673" cy="2825345"/>
          </a:xfrm>
          <a:prstGeom prst="rect">
            <a:avLst/>
          </a:prstGeom>
        </p:spPr>
        <p:txBody>
          <a:bodyPr anchor="t" rtlCol="false" tIns="0" lIns="0" bIns="0" rIns="0">
            <a:spAutoFit/>
          </a:bodyPr>
          <a:lstStyle/>
          <a:p>
            <a:pPr algn="just" marL="435241" indent="-217621" lvl="1">
              <a:lnSpc>
                <a:spcPts val="2822"/>
              </a:lnSpc>
              <a:buFont typeface="Arial"/>
              <a:buChar char="•"/>
            </a:pPr>
            <a:r>
              <a:rPr lang="en-US" b="true" sz="2015">
                <a:solidFill>
                  <a:srgbClr val="1E5ACD"/>
                </a:solidFill>
                <a:latin typeface="Poppins Ultra-Bold"/>
                <a:ea typeface="Poppins Ultra-Bold"/>
                <a:cs typeface="Poppins Ultra-Bold"/>
                <a:sym typeface="Poppins Ultra-Bold"/>
              </a:rPr>
              <a:t>The data of mri is hard to collect , the data is private and less publicly available dataset is there , and even if it is there then they are of Images of a particular like brain etc</a:t>
            </a:r>
          </a:p>
          <a:p>
            <a:pPr algn="just" marL="435241" indent="-217621" lvl="1">
              <a:lnSpc>
                <a:spcPts val="2822"/>
              </a:lnSpc>
              <a:buFont typeface="Arial"/>
              <a:buChar char="•"/>
            </a:pPr>
            <a:r>
              <a:rPr lang="en-US" b="true" sz="2015">
                <a:solidFill>
                  <a:srgbClr val="1E5ACD"/>
                </a:solidFill>
                <a:latin typeface="Poppins Ultra-Bold"/>
                <a:ea typeface="Poppins Ultra-Bold"/>
                <a:cs typeface="Poppins Ultra-Bold"/>
                <a:sym typeface="Poppins Ultra-Bold"/>
              </a:rPr>
              <a:t>The radiology data from MIMIC-IV-Note: Deidentified free-text clinical notes , from MIT contains radiology notes that are filtered.</a:t>
            </a:r>
          </a:p>
          <a:p>
            <a:pPr algn="just" marL="435241" indent="-217621" lvl="1">
              <a:lnSpc>
                <a:spcPts val="2822"/>
              </a:lnSpc>
              <a:buFont typeface="Arial"/>
              <a:buChar char="•"/>
            </a:pPr>
            <a:r>
              <a:rPr lang="en-US" b="true" sz="2015">
                <a:solidFill>
                  <a:srgbClr val="1E5ACD"/>
                </a:solidFill>
                <a:latin typeface="Poppins Ultra-Bold"/>
                <a:ea typeface="Poppins Ultra-Bold"/>
                <a:cs typeface="Poppins Ultra-Bold"/>
                <a:sym typeface="Poppins Ultra-Bold"/>
              </a:rPr>
              <a:t>This are filtered for mri specific notes , that has findings and impressions data</a:t>
            </a:r>
          </a:p>
          <a:p>
            <a:pPr algn="just" marL="435241" indent="-217621" lvl="1">
              <a:lnSpc>
                <a:spcPts val="2822"/>
              </a:lnSpc>
              <a:buFont typeface="Arial"/>
              <a:buChar char="•"/>
            </a:pPr>
            <a:r>
              <a:rPr lang="en-US" b="true" sz="2015">
                <a:solidFill>
                  <a:srgbClr val="1E5ACD"/>
                </a:solidFill>
                <a:latin typeface="Poppins Ultra-Bold"/>
                <a:ea typeface="Poppins Ultra-Bold"/>
                <a:cs typeface="Poppins Ultra-Bold"/>
                <a:sym typeface="Poppins Ultra-Bold"/>
              </a:rPr>
              <a:t>The data is then tokenized , changed to vectors so that transformers can understand , as the computers understands , number than text.</a:t>
            </a:r>
          </a:p>
        </p:txBody>
      </p:sp>
      <p:sp>
        <p:nvSpPr>
          <p:cNvPr name="TextBox 27" id="27"/>
          <p:cNvSpPr txBox="true"/>
          <p:nvPr/>
        </p:nvSpPr>
        <p:spPr>
          <a:xfrm rot="0">
            <a:off x="13504031" y="9096716"/>
            <a:ext cx="4191191" cy="915370"/>
          </a:xfrm>
          <a:prstGeom prst="rect">
            <a:avLst/>
          </a:prstGeom>
        </p:spPr>
        <p:txBody>
          <a:bodyPr anchor="t" rtlCol="false" tIns="0" lIns="0" bIns="0" rIns="0">
            <a:spAutoFit/>
          </a:bodyPr>
          <a:lstStyle/>
          <a:p>
            <a:pPr algn="ctr" marL="0" indent="0" lvl="0">
              <a:lnSpc>
                <a:spcPts val="3621"/>
              </a:lnSpc>
              <a:spcBef>
                <a:spcPct val="0"/>
              </a:spcBef>
            </a:pPr>
            <a:r>
              <a:rPr lang="en-US" b="true" sz="2586">
                <a:solidFill>
                  <a:srgbClr val="FFFFFF"/>
                </a:solidFill>
                <a:latin typeface="Poppins Ultra-Bold"/>
                <a:ea typeface="Poppins Ultra-Bold"/>
                <a:cs typeface="Poppins Ultra-Bold"/>
                <a:sym typeface="Poppins Ultra-Bold"/>
              </a:rPr>
              <a:t>Mimic iv CLinical radiology notes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478356" y="1570639"/>
            <a:ext cx="550344" cy="508317"/>
          </a:xfrm>
          <a:custGeom>
            <a:avLst/>
            <a:gdLst/>
            <a:ahLst/>
            <a:cxnLst/>
            <a:rect r="r" b="b" t="t" l="l"/>
            <a:pathLst>
              <a:path h="508317" w="550344">
                <a:moveTo>
                  <a:pt x="0" y="0"/>
                </a:moveTo>
                <a:lnTo>
                  <a:pt x="550344" y="0"/>
                </a:lnTo>
                <a:lnTo>
                  <a:pt x="550344" y="508318"/>
                </a:lnTo>
                <a:lnTo>
                  <a:pt x="0" y="50831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3046209" y="1013980"/>
            <a:ext cx="4021073" cy="598729"/>
            <a:chOff x="0" y="0"/>
            <a:chExt cx="1005312" cy="149689"/>
          </a:xfrm>
        </p:grpSpPr>
        <p:sp>
          <p:nvSpPr>
            <p:cNvPr name="Freeform 4" id="4"/>
            <p:cNvSpPr/>
            <p:nvPr/>
          </p:nvSpPr>
          <p:spPr>
            <a:xfrm flipH="false" flipV="false" rot="0">
              <a:off x="0" y="0"/>
              <a:ext cx="1005312" cy="149689"/>
            </a:xfrm>
            <a:custGeom>
              <a:avLst/>
              <a:gdLst/>
              <a:ahLst/>
              <a:cxnLst/>
              <a:rect r="r" b="b" t="t" l="l"/>
              <a:pathLst>
                <a:path h="149689" w="1005312">
                  <a:moveTo>
                    <a:pt x="74844" y="0"/>
                  </a:moveTo>
                  <a:lnTo>
                    <a:pt x="930468" y="0"/>
                  </a:lnTo>
                  <a:cubicBezTo>
                    <a:pt x="950318" y="0"/>
                    <a:pt x="969355" y="7885"/>
                    <a:pt x="983391" y="21921"/>
                  </a:cubicBezTo>
                  <a:cubicBezTo>
                    <a:pt x="997427" y="35957"/>
                    <a:pt x="1005312" y="54994"/>
                    <a:pt x="1005312" y="74844"/>
                  </a:cubicBezTo>
                  <a:lnTo>
                    <a:pt x="1005312" y="74844"/>
                  </a:lnTo>
                  <a:cubicBezTo>
                    <a:pt x="1005312" y="94694"/>
                    <a:pt x="997427" y="113731"/>
                    <a:pt x="983391" y="127767"/>
                  </a:cubicBezTo>
                  <a:cubicBezTo>
                    <a:pt x="969355" y="141803"/>
                    <a:pt x="950318" y="149689"/>
                    <a:pt x="930468" y="149689"/>
                  </a:cubicBezTo>
                  <a:lnTo>
                    <a:pt x="74844" y="149689"/>
                  </a:lnTo>
                  <a:cubicBezTo>
                    <a:pt x="54994" y="149689"/>
                    <a:pt x="35957" y="141803"/>
                    <a:pt x="21921" y="127767"/>
                  </a:cubicBezTo>
                  <a:cubicBezTo>
                    <a:pt x="7885" y="113731"/>
                    <a:pt x="0" y="94694"/>
                    <a:pt x="0" y="74844"/>
                  </a:cubicBezTo>
                  <a:lnTo>
                    <a:pt x="0" y="74844"/>
                  </a:lnTo>
                  <a:cubicBezTo>
                    <a:pt x="0" y="54994"/>
                    <a:pt x="7885" y="35957"/>
                    <a:pt x="21921" y="21921"/>
                  </a:cubicBezTo>
                  <a:cubicBezTo>
                    <a:pt x="35957" y="7885"/>
                    <a:pt x="54994" y="0"/>
                    <a:pt x="74844" y="0"/>
                  </a:cubicBezTo>
                  <a:close/>
                </a:path>
              </a:pathLst>
            </a:custGeom>
            <a:gradFill rotWithShape="true">
              <a:gsLst>
                <a:gs pos="0">
                  <a:srgbClr val="33B291">
                    <a:alpha val="100000"/>
                  </a:srgbClr>
                </a:gs>
                <a:gs pos="100000">
                  <a:srgbClr val="1E5ACD">
                    <a:alpha val="100000"/>
                  </a:srgbClr>
                </a:gs>
              </a:gsLst>
              <a:lin ang="2700000"/>
            </a:gradFill>
          </p:spPr>
        </p:sp>
        <p:sp>
          <p:nvSpPr>
            <p:cNvPr name="TextBox 5" id="5"/>
            <p:cNvSpPr txBox="true"/>
            <p:nvPr/>
          </p:nvSpPr>
          <p:spPr>
            <a:xfrm>
              <a:off x="0" y="-66675"/>
              <a:ext cx="1005312" cy="216364"/>
            </a:xfrm>
            <a:prstGeom prst="rect">
              <a:avLst/>
            </a:prstGeom>
          </p:spPr>
          <p:txBody>
            <a:bodyPr anchor="ctr" rtlCol="false" tIns="50800" lIns="50800" bIns="50800" rIns="50800"/>
            <a:lstStyle/>
            <a:p>
              <a:pPr algn="ctr">
                <a:lnSpc>
                  <a:spcPts val="3359"/>
                </a:lnSpc>
              </a:pPr>
            </a:p>
          </p:txBody>
        </p:sp>
      </p:grpSp>
      <p:sp>
        <p:nvSpPr>
          <p:cNvPr name="Freeform 6" id="6"/>
          <p:cNvSpPr/>
          <p:nvPr/>
        </p:nvSpPr>
        <p:spPr>
          <a:xfrm flipH="false" flipV="false" rot="0">
            <a:off x="9106051" y="9495984"/>
            <a:ext cx="1088022" cy="1004937"/>
          </a:xfrm>
          <a:custGeom>
            <a:avLst/>
            <a:gdLst/>
            <a:ahLst/>
            <a:cxnLst/>
            <a:rect r="r" b="b" t="t" l="l"/>
            <a:pathLst>
              <a:path h="1004937" w="1088022">
                <a:moveTo>
                  <a:pt x="0" y="0"/>
                </a:moveTo>
                <a:lnTo>
                  <a:pt x="1088022" y="0"/>
                </a:lnTo>
                <a:lnTo>
                  <a:pt x="1088022" y="1004937"/>
                </a:lnTo>
                <a:lnTo>
                  <a:pt x="0" y="1004937"/>
                </a:lnTo>
                <a:lnTo>
                  <a:pt x="0" y="0"/>
                </a:lnTo>
                <a:close/>
              </a:path>
            </a:pathLst>
          </a:custGeom>
          <a:blipFill>
            <a:blip r:embed="rId2">
              <a:alphaModFix amt="65999"/>
              <a:extLst>
                <a:ext uri="{96DAC541-7B7A-43D3-8B79-37D633B846F1}">
                  <asvg:svgBlip xmlns:asvg="http://schemas.microsoft.com/office/drawing/2016/SVG/main" r:embed="rId3"/>
                </a:ext>
              </a:extLst>
            </a:blip>
            <a:stretch>
              <a:fillRect l="0" t="0" r="0" b="0"/>
            </a:stretch>
          </a:blipFill>
        </p:spPr>
      </p:sp>
      <p:grpSp>
        <p:nvGrpSpPr>
          <p:cNvPr name="Group 7" id="7"/>
          <p:cNvGrpSpPr/>
          <p:nvPr/>
        </p:nvGrpSpPr>
        <p:grpSpPr>
          <a:xfrm rot="0">
            <a:off x="-1576043" y="3316414"/>
            <a:ext cx="10277262" cy="7055715"/>
            <a:chOff x="0" y="0"/>
            <a:chExt cx="2706768" cy="1858295"/>
          </a:xfrm>
        </p:grpSpPr>
        <p:sp>
          <p:nvSpPr>
            <p:cNvPr name="Freeform 8" id="8"/>
            <p:cNvSpPr/>
            <p:nvPr/>
          </p:nvSpPr>
          <p:spPr>
            <a:xfrm flipH="false" flipV="false" rot="0">
              <a:off x="0" y="0"/>
              <a:ext cx="2706769" cy="1858295"/>
            </a:xfrm>
            <a:custGeom>
              <a:avLst/>
              <a:gdLst/>
              <a:ahLst/>
              <a:cxnLst/>
              <a:rect r="r" b="b" t="t" l="l"/>
              <a:pathLst>
                <a:path h="1858295" w="2706769">
                  <a:moveTo>
                    <a:pt x="75331" y="0"/>
                  </a:moveTo>
                  <a:lnTo>
                    <a:pt x="2631438" y="0"/>
                  </a:lnTo>
                  <a:cubicBezTo>
                    <a:pt x="2673042" y="0"/>
                    <a:pt x="2706769" y="33727"/>
                    <a:pt x="2706769" y="75331"/>
                  </a:cubicBezTo>
                  <a:lnTo>
                    <a:pt x="2706769" y="1782965"/>
                  </a:lnTo>
                  <a:cubicBezTo>
                    <a:pt x="2706769" y="1824569"/>
                    <a:pt x="2673042" y="1858295"/>
                    <a:pt x="2631438" y="1858295"/>
                  </a:cubicBezTo>
                  <a:lnTo>
                    <a:pt x="75331" y="1858295"/>
                  </a:lnTo>
                  <a:cubicBezTo>
                    <a:pt x="33727" y="1858295"/>
                    <a:pt x="0" y="1824569"/>
                    <a:pt x="0" y="1782965"/>
                  </a:cubicBezTo>
                  <a:lnTo>
                    <a:pt x="0" y="75331"/>
                  </a:lnTo>
                  <a:cubicBezTo>
                    <a:pt x="0" y="33727"/>
                    <a:pt x="33727" y="0"/>
                    <a:pt x="75331" y="0"/>
                  </a:cubicBezTo>
                  <a:close/>
                </a:path>
              </a:pathLst>
            </a:custGeom>
            <a:gradFill rotWithShape="true">
              <a:gsLst>
                <a:gs pos="0">
                  <a:srgbClr val="1E5ACD">
                    <a:alpha val="81000"/>
                  </a:srgbClr>
                </a:gs>
                <a:gs pos="100000">
                  <a:srgbClr val="33B291">
                    <a:alpha val="81000"/>
                  </a:srgbClr>
                </a:gs>
              </a:gsLst>
              <a:lin ang="0"/>
            </a:gradFill>
          </p:spPr>
        </p:sp>
        <p:sp>
          <p:nvSpPr>
            <p:cNvPr name="TextBox 9" id="9"/>
            <p:cNvSpPr txBox="true"/>
            <p:nvPr/>
          </p:nvSpPr>
          <p:spPr>
            <a:xfrm>
              <a:off x="0" y="-66675"/>
              <a:ext cx="2706768" cy="1924970"/>
            </a:xfrm>
            <a:prstGeom prst="rect">
              <a:avLst/>
            </a:prstGeom>
          </p:spPr>
          <p:txBody>
            <a:bodyPr anchor="ctr" rtlCol="false" tIns="50800" lIns="50800" bIns="50800" rIns="50800"/>
            <a:lstStyle/>
            <a:p>
              <a:pPr algn="ctr">
                <a:lnSpc>
                  <a:spcPts val="3359"/>
                </a:lnSpc>
              </a:pPr>
            </a:p>
          </p:txBody>
        </p:sp>
      </p:grpSp>
      <p:sp>
        <p:nvSpPr>
          <p:cNvPr name="Freeform 10" id="10"/>
          <p:cNvSpPr/>
          <p:nvPr/>
        </p:nvSpPr>
        <p:spPr>
          <a:xfrm flipH="false" flipV="false" rot="0">
            <a:off x="214615" y="3570564"/>
            <a:ext cx="527483" cy="414314"/>
          </a:xfrm>
          <a:custGeom>
            <a:avLst/>
            <a:gdLst/>
            <a:ahLst/>
            <a:cxnLst/>
            <a:rect r="r" b="b" t="t" l="l"/>
            <a:pathLst>
              <a:path h="414314" w="527483">
                <a:moveTo>
                  <a:pt x="0" y="0"/>
                </a:moveTo>
                <a:lnTo>
                  <a:pt x="527483" y="0"/>
                </a:lnTo>
                <a:lnTo>
                  <a:pt x="527483" y="414313"/>
                </a:lnTo>
                <a:lnTo>
                  <a:pt x="0" y="41431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1" id="11"/>
          <p:cNvSpPr/>
          <p:nvPr/>
        </p:nvSpPr>
        <p:spPr>
          <a:xfrm flipH="false" flipV="false" rot="0">
            <a:off x="249017" y="5456458"/>
            <a:ext cx="527483" cy="414314"/>
          </a:xfrm>
          <a:custGeom>
            <a:avLst/>
            <a:gdLst/>
            <a:ahLst/>
            <a:cxnLst/>
            <a:rect r="r" b="b" t="t" l="l"/>
            <a:pathLst>
              <a:path h="414314" w="527483">
                <a:moveTo>
                  <a:pt x="0" y="0"/>
                </a:moveTo>
                <a:lnTo>
                  <a:pt x="527483" y="0"/>
                </a:lnTo>
                <a:lnTo>
                  <a:pt x="527483" y="414314"/>
                </a:lnTo>
                <a:lnTo>
                  <a:pt x="0" y="41431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2" id="12"/>
          <p:cNvSpPr/>
          <p:nvPr/>
        </p:nvSpPr>
        <p:spPr>
          <a:xfrm flipH="false" flipV="false" rot="0">
            <a:off x="249017" y="6637114"/>
            <a:ext cx="527483" cy="414314"/>
          </a:xfrm>
          <a:custGeom>
            <a:avLst/>
            <a:gdLst/>
            <a:ahLst/>
            <a:cxnLst/>
            <a:rect r="r" b="b" t="t" l="l"/>
            <a:pathLst>
              <a:path h="414314" w="527483">
                <a:moveTo>
                  <a:pt x="0" y="0"/>
                </a:moveTo>
                <a:lnTo>
                  <a:pt x="527483" y="0"/>
                </a:lnTo>
                <a:lnTo>
                  <a:pt x="527483" y="414314"/>
                </a:lnTo>
                <a:lnTo>
                  <a:pt x="0" y="41431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3" id="13"/>
          <p:cNvSpPr/>
          <p:nvPr/>
        </p:nvSpPr>
        <p:spPr>
          <a:xfrm flipH="false" flipV="false" rot="0">
            <a:off x="249017" y="8334026"/>
            <a:ext cx="527483" cy="414314"/>
          </a:xfrm>
          <a:custGeom>
            <a:avLst/>
            <a:gdLst/>
            <a:ahLst/>
            <a:cxnLst/>
            <a:rect r="r" b="b" t="t" l="l"/>
            <a:pathLst>
              <a:path h="414314" w="527483">
                <a:moveTo>
                  <a:pt x="0" y="0"/>
                </a:moveTo>
                <a:lnTo>
                  <a:pt x="527483" y="0"/>
                </a:lnTo>
                <a:lnTo>
                  <a:pt x="527483" y="414313"/>
                </a:lnTo>
                <a:lnTo>
                  <a:pt x="0" y="41431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4" id="14"/>
          <p:cNvGrpSpPr/>
          <p:nvPr/>
        </p:nvGrpSpPr>
        <p:grpSpPr>
          <a:xfrm rot="-3185840">
            <a:off x="11648822" y="2532757"/>
            <a:ext cx="1210042" cy="1210042"/>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1E5ACD">
                    <a:alpha val="100000"/>
                  </a:srgbClr>
                </a:gs>
                <a:gs pos="100000">
                  <a:srgbClr val="33B291">
                    <a:alpha val="100000"/>
                  </a:srgbClr>
                </a:gs>
              </a:gsLst>
              <a:lin ang="2700000"/>
            </a:gradFill>
          </p:spPr>
        </p:sp>
        <p:sp>
          <p:nvSpPr>
            <p:cNvPr name="TextBox 16" id="16"/>
            <p:cNvSpPr txBox="true"/>
            <p:nvPr/>
          </p:nvSpPr>
          <p:spPr>
            <a:xfrm>
              <a:off x="76200" y="9525"/>
              <a:ext cx="660400" cy="727075"/>
            </a:xfrm>
            <a:prstGeom prst="rect">
              <a:avLst/>
            </a:prstGeom>
          </p:spPr>
          <p:txBody>
            <a:bodyPr anchor="ctr" rtlCol="false" tIns="50800" lIns="50800" bIns="50800" rIns="50800"/>
            <a:lstStyle/>
            <a:p>
              <a:pPr algn="ctr">
                <a:lnSpc>
                  <a:spcPts val="3359"/>
                </a:lnSpc>
              </a:pPr>
            </a:p>
          </p:txBody>
        </p:sp>
      </p:grpSp>
      <p:grpSp>
        <p:nvGrpSpPr>
          <p:cNvPr name="Group 17" id="17"/>
          <p:cNvGrpSpPr/>
          <p:nvPr/>
        </p:nvGrpSpPr>
        <p:grpSpPr>
          <a:xfrm rot="0">
            <a:off x="5477002" y="-3804795"/>
            <a:ext cx="5266757" cy="5266757"/>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1E5ACD">
                    <a:alpha val="46000"/>
                  </a:srgbClr>
                </a:gs>
                <a:gs pos="100000">
                  <a:srgbClr val="33B291">
                    <a:alpha val="46000"/>
                  </a:srgbClr>
                </a:gs>
              </a:gsLst>
              <a:lin ang="2700000"/>
            </a:gradFill>
          </p:spPr>
        </p:sp>
        <p:sp>
          <p:nvSpPr>
            <p:cNvPr name="TextBox 19" id="19"/>
            <p:cNvSpPr txBox="true"/>
            <p:nvPr/>
          </p:nvSpPr>
          <p:spPr>
            <a:xfrm>
              <a:off x="76200" y="9525"/>
              <a:ext cx="660400" cy="727075"/>
            </a:xfrm>
            <a:prstGeom prst="rect">
              <a:avLst/>
            </a:prstGeom>
          </p:spPr>
          <p:txBody>
            <a:bodyPr anchor="ctr" rtlCol="false" tIns="50800" lIns="50800" bIns="50800" rIns="50800"/>
            <a:lstStyle/>
            <a:p>
              <a:pPr algn="ctr">
                <a:lnSpc>
                  <a:spcPts val="3359"/>
                </a:lnSpc>
              </a:pPr>
            </a:p>
          </p:txBody>
        </p:sp>
      </p:grpSp>
      <p:sp>
        <p:nvSpPr>
          <p:cNvPr name="Freeform 20" id="20"/>
          <p:cNvSpPr/>
          <p:nvPr/>
        </p:nvSpPr>
        <p:spPr>
          <a:xfrm flipH="false" flipV="false" rot="0">
            <a:off x="11932523" y="2851592"/>
            <a:ext cx="642641" cy="624657"/>
          </a:xfrm>
          <a:custGeom>
            <a:avLst/>
            <a:gdLst/>
            <a:ahLst/>
            <a:cxnLst/>
            <a:rect r="r" b="b" t="t" l="l"/>
            <a:pathLst>
              <a:path h="624657" w="642641">
                <a:moveTo>
                  <a:pt x="0" y="0"/>
                </a:moveTo>
                <a:lnTo>
                  <a:pt x="642641" y="0"/>
                </a:lnTo>
                <a:lnTo>
                  <a:pt x="642641" y="624657"/>
                </a:lnTo>
                <a:lnTo>
                  <a:pt x="0" y="62465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21" id="21"/>
          <p:cNvSpPr txBox="true"/>
          <p:nvPr/>
        </p:nvSpPr>
        <p:spPr>
          <a:xfrm rot="0">
            <a:off x="1241287" y="1488884"/>
            <a:ext cx="6623941" cy="793115"/>
          </a:xfrm>
          <a:prstGeom prst="rect">
            <a:avLst/>
          </a:prstGeom>
        </p:spPr>
        <p:txBody>
          <a:bodyPr anchor="t" rtlCol="false" tIns="0" lIns="0" bIns="0" rIns="0">
            <a:spAutoFit/>
          </a:bodyPr>
          <a:lstStyle/>
          <a:p>
            <a:pPr algn="l" marL="0" indent="0" lvl="0">
              <a:lnSpc>
                <a:spcPts val="6160"/>
              </a:lnSpc>
              <a:spcBef>
                <a:spcPct val="0"/>
              </a:spcBef>
            </a:pPr>
            <a:r>
              <a:rPr lang="en-US" b="true" sz="4400">
                <a:solidFill>
                  <a:srgbClr val="1E5ACD"/>
                </a:solidFill>
                <a:latin typeface="Poppins Ultra-Bold"/>
                <a:ea typeface="Poppins Ultra-Bold"/>
                <a:cs typeface="Poppins Ultra-Bold"/>
                <a:sym typeface="Poppins Ultra-Bold"/>
              </a:rPr>
              <a:t>The BART Model</a:t>
            </a:r>
          </a:p>
        </p:txBody>
      </p:sp>
      <p:sp>
        <p:nvSpPr>
          <p:cNvPr name="Freeform 22" id="22"/>
          <p:cNvSpPr/>
          <p:nvPr/>
        </p:nvSpPr>
        <p:spPr>
          <a:xfrm flipH="false" flipV="false" rot="0">
            <a:off x="8018029" y="1461896"/>
            <a:ext cx="1088022" cy="1004937"/>
          </a:xfrm>
          <a:custGeom>
            <a:avLst/>
            <a:gdLst/>
            <a:ahLst/>
            <a:cxnLst/>
            <a:rect r="r" b="b" t="t" l="l"/>
            <a:pathLst>
              <a:path h="1004937" w="1088022">
                <a:moveTo>
                  <a:pt x="0" y="0"/>
                </a:moveTo>
                <a:lnTo>
                  <a:pt x="1088022" y="0"/>
                </a:lnTo>
                <a:lnTo>
                  <a:pt x="1088022" y="1004937"/>
                </a:lnTo>
                <a:lnTo>
                  <a:pt x="0" y="1004937"/>
                </a:lnTo>
                <a:lnTo>
                  <a:pt x="0" y="0"/>
                </a:lnTo>
                <a:close/>
              </a:path>
            </a:pathLst>
          </a:custGeom>
          <a:blipFill>
            <a:blip r:embed="rId2">
              <a:alphaModFix amt="29000"/>
              <a:extLst>
                <a:ext uri="{96DAC541-7B7A-43D3-8B79-37D633B846F1}">
                  <asvg:svgBlip xmlns:asvg="http://schemas.microsoft.com/office/drawing/2016/SVG/main" r:embed="rId3"/>
                </a:ext>
              </a:extLst>
            </a:blip>
            <a:stretch>
              <a:fillRect l="0" t="0" r="0" b="0"/>
            </a:stretch>
          </a:blipFill>
        </p:spPr>
      </p:sp>
      <p:sp>
        <p:nvSpPr>
          <p:cNvPr name="Freeform 23" id="23"/>
          <p:cNvSpPr/>
          <p:nvPr/>
        </p:nvSpPr>
        <p:spPr>
          <a:xfrm flipH="false" flipV="false" rot="0">
            <a:off x="17199978" y="-290595"/>
            <a:ext cx="1088022" cy="1004937"/>
          </a:xfrm>
          <a:custGeom>
            <a:avLst/>
            <a:gdLst/>
            <a:ahLst/>
            <a:cxnLst/>
            <a:rect r="r" b="b" t="t" l="l"/>
            <a:pathLst>
              <a:path h="1004937" w="1088022">
                <a:moveTo>
                  <a:pt x="0" y="0"/>
                </a:moveTo>
                <a:lnTo>
                  <a:pt x="1088022" y="0"/>
                </a:lnTo>
                <a:lnTo>
                  <a:pt x="1088022" y="1004937"/>
                </a:lnTo>
                <a:lnTo>
                  <a:pt x="0" y="1004937"/>
                </a:lnTo>
                <a:lnTo>
                  <a:pt x="0" y="0"/>
                </a:lnTo>
                <a:close/>
              </a:path>
            </a:pathLst>
          </a:custGeom>
          <a:blipFill>
            <a:blip r:embed="rId2">
              <a:alphaModFix amt="65999"/>
              <a:extLst>
                <a:ext uri="{96DAC541-7B7A-43D3-8B79-37D633B846F1}">
                  <asvg:svgBlip xmlns:asvg="http://schemas.microsoft.com/office/drawing/2016/SVG/main" r:embed="rId3"/>
                </a:ext>
              </a:extLst>
            </a:blip>
            <a:stretch>
              <a:fillRect l="0" t="0" r="0" b="0"/>
            </a:stretch>
          </a:blipFill>
        </p:spPr>
      </p:sp>
      <p:grpSp>
        <p:nvGrpSpPr>
          <p:cNvPr name="Group 24" id="24"/>
          <p:cNvGrpSpPr/>
          <p:nvPr/>
        </p:nvGrpSpPr>
        <p:grpSpPr>
          <a:xfrm rot="0">
            <a:off x="9106051" y="2068930"/>
            <a:ext cx="10721631" cy="7189370"/>
            <a:chOff x="0" y="0"/>
            <a:chExt cx="4649067" cy="3117423"/>
          </a:xfrm>
        </p:grpSpPr>
        <p:sp>
          <p:nvSpPr>
            <p:cNvPr name="Freeform 25" id="25"/>
            <p:cNvSpPr/>
            <p:nvPr/>
          </p:nvSpPr>
          <p:spPr>
            <a:xfrm flipH="false" flipV="false" rot="0">
              <a:off x="0" y="0"/>
              <a:ext cx="4649067" cy="3117423"/>
            </a:xfrm>
            <a:custGeom>
              <a:avLst/>
              <a:gdLst/>
              <a:ahLst/>
              <a:cxnLst/>
              <a:rect r="r" b="b" t="t" l="l"/>
              <a:pathLst>
                <a:path h="3117423" w="4649067">
                  <a:moveTo>
                    <a:pt x="44769" y="0"/>
                  </a:moveTo>
                  <a:lnTo>
                    <a:pt x="4604298" y="0"/>
                  </a:lnTo>
                  <a:cubicBezTo>
                    <a:pt x="4616171" y="0"/>
                    <a:pt x="4627559" y="4717"/>
                    <a:pt x="4635954" y="13113"/>
                  </a:cubicBezTo>
                  <a:cubicBezTo>
                    <a:pt x="4644350" y="21508"/>
                    <a:pt x="4649067" y="32896"/>
                    <a:pt x="4649067" y="44769"/>
                  </a:cubicBezTo>
                  <a:lnTo>
                    <a:pt x="4649067" y="3072654"/>
                  </a:lnTo>
                  <a:cubicBezTo>
                    <a:pt x="4649067" y="3084527"/>
                    <a:pt x="4644350" y="3095915"/>
                    <a:pt x="4635954" y="3104311"/>
                  </a:cubicBezTo>
                  <a:cubicBezTo>
                    <a:pt x="4627559" y="3112706"/>
                    <a:pt x="4616171" y="3117423"/>
                    <a:pt x="4604298" y="3117423"/>
                  </a:cubicBezTo>
                  <a:lnTo>
                    <a:pt x="44769" y="3117423"/>
                  </a:lnTo>
                  <a:cubicBezTo>
                    <a:pt x="32896" y="3117423"/>
                    <a:pt x="21508" y="3112706"/>
                    <a:pt x="13113" y="3104311"/>
                  </a:cubicBezTo>
                  <a:cubicBezTo>
                    <a:pt x="4717" y="3095915"/>
                    <a:pt x="0" y="3084527"/>
                    <a:pt x="0" y="3072654"/>
                  </a:cubicBezTo>
                  <a:lnTo>
                    <a:pt x="0" y="44769"/>
                  </a:lnTo>
                  <a:cubicBezTo>
                    <a:pt x="0" y="32896"/>
                    <a:pt x="4717" y="21508"/>
                    <a:pt x="13113" y="13113"/>
                  </a:cubicBezTo>
                  <a:cubicBezTo>
                    <a:pt x="21508" y="4717"/>
                    <a:pt x="32896" y="0"/>
                    <a:pt x="44769" y="0"/>
                  </a:cubicBezTo>
                  <a:close/>
                </a:path>
              </a:pathLst>
            </a:custGeom>
            <a:gradFill rotWithShape="true">
              <a:gsLst>
                <a:gs pos="0">
                  <a:srgbClr val="1E5ACD">
                    <a:alpha val="58000"/>
                  </a:srgbClr>
                </a:gs>
                <a:gs pos="100000">
                  <a:srgbClr val="33B291">
                    <a:alpha val="58000"/>
                  </a:srgbClr>
                </a:gs>
              </a:gsLst>
              <a:lin ang="0"/>
            </a:gradFill>
          </p:spPr>
        </p:sp>
        <p:sp>
          <p:nvSpPr>
            <p:cNvPr name="TextBox 26" id="26"/>
            <p:cNvSpPr txBox="true"/>
            <p:nvPr/>
          </p:nvSpPr>
          <p:spPr>
            <a:xfrm>
              <a:off x="0" y="-66675"/>
              <a:ext cx="4649067" cy="3184098"/>
            </a:xfrm>
            <a:prstGeom prst="rect">
              <a:avLst/>
            </a:prstGeom>
          </p:spPr>
          <p:txBody>
            <a:bodyPr anchor="ctr" rtlCol="false" tIns="50800" lIns="50800" bIns="50800" rIns="50800"/>
            <a:lstStyle/>
            <a:p>
              <a:pPr algn="ctr">
                <a:lnSpc>
                  <a:spcPts val="3359"/>
                </a:lnSpc>
              </a:pPr>
            </a:p>
          </p:txBody>
        </p:sp>
      </p:grpSp>
      <p:grpSp>
        <p:nvGrpSpPr>
          <p:cNvPr name="Group 27" id="27"/>
          <p:cNvGrpSpPr/>
          <p:nvPr/>
        </p:nvGrpSpPr>
        <p:grpSpPr>
          <a:xfrm rot="0">
            <a:off x="9296448" y="2290680"/>
            <a:ext cx="9188744" cy="6358930"/>
            <a:chOff x="0" y="0"/>
            <a:chExt cx="806671" cy="558244"/>
          </a:xfrm>
        </p:grpSpPr>
        <p:sp>
          <p:nvSpPr>
            <p:cNvPr name="Freeform 28" id="28"/>
            <p:cNvSpPr/>
            <p:nvPr/>
          </p:nvSpPr>
          <p:spPr>
            <a:xfrm flipH="false" flipV="false" rot="0">
              <a:off x="0" y="0"/>
              <a:ext cx="806671" cy="558244"/>
            </a:xfrm>
            <a:custGeom>
              <a:avLst/>
              <a:gdLst/>
              <a:ahLst/>
              <a:cxnLst/>
              <a:rect r="r" b="b" t="t" l="l"/>
              <a:pathLst>
                <a:path h="558244" w="806671">
                  <a:moveTo>
                    <a:pt x="44655" y="0"/>
                  </a:moveTo>
                  <a:lnTo>
                    <a:pt x="762016" y="0"/>
                  </a:lnTo>
                  <a:cubicBezTo>
                    <a:pt x="773860" y="0"/>
                    <a:pt x="785218" y="4705"/>
                    <a:pt x="793592" y="13079"/>
                  </a:cubicBezTo>
                  <a:cubicBezTo>
                    <a:pt x="801967" y="21453"/>
                    <a:pt x="806671" y="32812"/>
                    <a:pt x="806671" y="44655"/>
                  </a:cubicBezTo>
                  <a:lnTo>
                    <a:pt x="806671" y="513590"/>
                  </a:lnTo>
                  <a:cubicBezTo>
                    <a:pt x="806671" y="525433"/>
                    <a:pt x="801967" y="536791"/>
                    <a:pt x="793592" y="545165"/>
                  </a:cubicBezTo>
                  <a:cubicBezTo>
                    <a:pt x="785218" y="553540"/>
                    <a:pt x="773860" y="558244"/>
                    <a:pt x="762016" y="558244"/>
                  </a:cubicBezTo>
                  <a:lnTo>
                    <a:pt x="44655" y="558244"/>
                  </a:lnTo>
                  <a:cubicBezTo>
                    <a:pt x="32812" y="558244"/>
                    <a:pt x="21453" y="553540"/>
                    <a:pt x="13079" y="545165"/>
                  </a:cubicBezTo>
                  <a:cubicBezTo>
                    <a:pt x="4705" y="536791"/>
                    <a:pt x="0" y="525433"/>
                    <a:pt x="0" y="513590"/>
                  </a:cubicBezTo>
                  <a:lnTo>
                    <a:pt x="0" y="44655"/>
                  </a:lnTo>
                  <a:cubicBezTo>
                    <a:pt x="0" y="32812"/>
                    <a:pt x="4705" y="21453"/>
                    <a:pt x="13079" y="13079"/>
                  </a:cubicBezTo>
                  <a:cubicBezTo>
                    <a:pt x="21453" y="4705"/>
                    <a:pt x="32812" y="0"/>
                    <a:pt x="44655" y="0"/>
                  </a:cubicBezTo>
                  <a:close/>
                </a:path>
              </a:pathLst>
            </a:custGeom>
            <a:blipFill>
              <a:blip r:embed="rId8"/>
              <a:stretch>
                <a:fillRect l="-8276" t="0" r="-8276" b="0"/>
              </a:stretch>
            </a:blipFill>
          </p:spPr>
        </p:sp>
      </p:grpSp>
      <p:sp>
        <p:nvSpPr>
          <p:cNvPr name="TextBox 29" id="29"/>
          <p:cNvSpPr txBox="true"/>
          <p:nvPr/>
        </p:nvSpPr>
        <p:spPr>
          <a:xfrm rot="0">
            <a:off x="13073431" y="1048503"/>
            <a:ext cx="4126547" cy="453483"/>
          </a:xfrm>
          <a:prstGeom prst="rect">
            <a:avLst/>
          </a:prstGeom>
        </p:spPr>
        <p:txBody>
          <a:bodyPr anchor="t" rtlCol="false" tIns="0" lIns="0" bIns="0" rIns="0">
            <a:spAutoFit/>
          </a:bodyPr>
          <a:lstStyle/>
          <a:p>
            <a:pPr algn="ctr" marL="0" indent="0" lvl="0">
              <a:lnSpc>
                <a:spcPts val="3539"/>
              </a:lnSpc>
              <a:spcBef>
                <a:spcPct val="0"/>
              </a:spcBef>
            </a:pPr>
            <a:r>
              <a:rPr lang="en-US" b="true" sz="2528">
                <a:solidFill>
                  <a:srgbClr val="FFFFFF"/>
                </a:solidFill>
                <a:latin typeface="Poppins Ultra-Bold"/>
                <a:ea typeface="Poppins Ultra-Bold"/>
                <a:cs typeface="Poppins Ultra-Bold"/>
                <a:sym typeface="Poppins Ultra-Bold"/>
              </a:rPr>
              <a:t>BART Representation</a:t>
            </a:r>
          </a:p>
        </p:txBody>
      </p:sp>
      <p:sp>
        <p:nvSpPr>
          <p:cNvPr name="TextBox 30" id="30"/>
          <p:cNvSpPr txBox="true"/>
          <p:nvPr/>
        </p:nvSpPr>
        <p:spPr>
          <a:xfrm rot="0">
            <a:off x="10961694" y="8681664"/>
            <a:ext cx="6550927" cy="424815"/>
          </a:xfrm>
          <a:prstGeom prst="rect">
            <a:avLst/>
          </a:prstGeom>
        </p:spPr>
        <p:txBody>
          <a:bodyPr anchor="t" rtlCol="false" tIns="0" lIns="0" bIns="0" rIns="0">
            <a:spAutoFit/>
          </a:bodyPr>
          <a:lstStyle/>
          <a:p>
            <a:pPr algn="ctr">
              <a:lnSpc>
                <a:spcPts val="3359"/>
              </a:lnSpc>
              <a:spcBef>
                <a:spcPct val="0"/>
              </a:spcBef>
            </a:pPr>
            <a:r>
              <a:rPr lang="en-US" b="true" sz="2400">
                <a:solidFill>
                  <a:srgbClr val="FFFFFF"/>
                </a:solidFill>
                <a:latin typeface="Poppins Ultra-Bold"/>
                <a:ea typeface="Poppins Ultra-Bold"/>
                <a:cs typeface="Poppins Ultra-Bold"/>
                <a:sym typeface="Poppins Ultra-Bold"/>
              </a:rPr>
              <a:t>Bart  encoder -decoder for model training</a:t>
            </a:r>
          </a:p>
        </p:txBody>
      </p:sp>
      <p:sp>
        <p:nvSpPr>
          <p:cNvPr name="TextBox 31" id="31"/>
          <p:cNvSpPr txBox="true"/>
          <p:nvPr/>
        </p:nvSpPr>
        <p:spPr>
          <a:xfrm rot="0">
            <a:off x="977545" y="2367724"/>
            <a:ext cx="6320295" cy="843915"/>
          </a:xfrm>
          <a:prstGeom prst="rect">
            <a:avLst/>
          </a:prstGeom>
        </p:spPr>
        <p:txBody>
          <a:bodyPr anchor="t" rtlCol="false" tIns="0" lIns="0" bIns="0" rIns="0">
            <a:spAutoFit/>
          </a:bodyPr>
          <a:lstStyle/>
          <a:p>
            <a:pPr algn="ctr">
              <a:lnSpc>
                <a:spcPts val="3359"/>
              </a:lnSpc>
              <a:spcBef>
                <a:spcPct val="0"/>
              </a:spcBef>
            </a:pPr>
            <a:r>
              <a:rPr lang="en-US" b="true" sz="2400">
                <a:solidFill>
                  <a:srgbClr val="000000"/>
                </a:solidFill>
                <a:latin typeface="Poppins Ultra-Bold"/>
                <a:ea typeface="Poppins Ultra-Bold"/>
                <a:cs typeface="Poppins Ultra-Bold"/>
                <a:sym typeface="Poppins Ultra-Bold"/>
              </a:rPr>
              <a:t>(Bidirectional and Auto-Regressive Transformer)</a:t>
            </a:r>
          </a:p>
        </p:txBody>
      </p:sp>
      <p:sp>
        <p:nvSpPr>
          <p:cNvPr name="TextBox 32" id="32"/>
          <p:cNvSpPr txBox="true"/>
          <p:nvPr/>
        </p:nvSpPr>
        <p:spPr>
          <a:xfrm rot="0">
            <a:off x="977545" y="3511697"/>
            <a:ext cx="7584494" cy="6486755"/>
          </a:xfrm>
          <a:prstGeom prst="rect">
            <a:avLst/>
          </a:prstGeom>
        </p:spPr>
        <p:txBody>
          <a:bodyPr anchor="t" rtlCol="false" tIns="0" lIns="0" bIns="0" rIns="0">
            <a:spAutoFit/>
          </a:bodyPr>
          <a:lstStyle/>
          <a:p>
            <a:pPr algn="just">
              <a:lnSpc>
                <a:spcPts val="2612"/>
              </a:lnSpc>
              <a:spcBef>
                <a:spcPct val="0"/>
              </a:spcBef>
            </a:pPr>
            <a:r>
              <a:rPr lang="en-US" b="true" sz="1865">
                <a:solidFill>
                  <a:srgbClr val="FFFFFF"/>
                </a:solidFill>
                <a:latin typeface="Poppins Bold"/>
                <a:ea typeface="Poppins Bold"/>
                <a:cs typeface="Poppins Bold"/>
                <a:sym typeface="Poppins Bold"/>
              </a:rPr>
              <a:t>🔹 1. Encoder (Understanding the Findings)</a:t>
            </a:r>
          </a:p>
          <a:p>
            <a:pPr algn="just">
              <a:lnSpc>
                <a:spcPts val="2612"/>
              </a:lnSpc>
              <a:spcBef>
                <a:spcPct val="0"/>
              </a:spcBef>
            </a:pPr>
            <a:r>
              <a:rPr lang="en-US" b="true" sz="1865">
                <a:solidFill>
                  <a:srgbClr val="FFFFFF"/>
                </a:solidFill>
                <a:latin typeface="Poppins Bold"/>
                <a:ea typeface="Poppins Bold"/>
                <a:cs typeface="Poppins Bold"/>
                <a:sym typeface="Poppins Bold"/>
              </a:rPr>
              <a:t>Breaks down MRI findings into tokens.</a:t>
            </a:r>
          </a:p>
          <a:p>
            <a:pPr algn="just">
              <a:lnSpc>
                <a:spcPts val="2612"/>
              </a:lnSpc>
              <a:spcBef>
                <a:spcPct val="0"/>
              </a:spcBef>
            </a:pPr>
            <a:r>
              <a:rPr lang="en-US" b="true" sz="1865">
                <a:solidFill>
                  <a:srgbClr val="FFFFFF"/>
                </a:solidFill>
                <a:latin typeface="Poppins Bold"/>
                <a:ea typeface="Poppins Bold"/>
                <a:cs typeface="Poppins Bold"/>
                <a:sym typeface="Poppins Bold"/>
              </a:rPr>
              <a:t>Captures bidirectional context (reads left + right).</a:t>
            </a:r>
          </a:p>
          <a:p>
            <a:pPr algn="just">
              <a:lnSpc>
                <a:spcPts val="2612"/>
              </a:lnSpc>
              <a:spcBef>
                <a:spcPct val="0"/>
              </a:spcBef>
            </a:pPr>
            <a:r>
              <a:rPr lang="en-US" b="true" sz="1865">
                <a:solidFill>
                  <a:srgbClr val="FFFFFF"/>
                </a:solidFill>
                <a:latin typeface="Poppins Bold"/>
                <a:ea typeface="Poppins Bold"/>
                <a:cs typeface="Poppins Bold"/>
                <a:sym typeface="Poppins Bold"/>
              </a:rPr>
              <a:t>Learns relationships between medical terms (e.g., disc bulge, thecal sac).</a:t>
            </a:r>
          </a:p>
          <a:p>
            <a:pPr algn="just">
              <a:lnSpc>
                <a:spcPts val="2612"/>
              </a:lnSpc>
              <a:spcBef>
                <a:spcPct val="0"/>
              </a:spcBef>
            </a:pPr>
          </a:p>
          <a:p>
            <a:pPr algn="just">
              <a:lnSpc>
                <a:spcPts val="2612"/>
              </a:lnSpc>
              <a:spcBef>
                <a:spcPct val="0"/>
              </a:spcBef>
            </a:pPr>
            <a:r>
              <a:rPr lang="en-US" b="true" sz="1865">
                <a:solidFill>
                  <a:srgbClr val="FFFFFF"/>
                </a:solidFill>
                <a:latin typeface="Poppins Bold"/>
                <a:ea typeface="Poppins Bold"/>
                <a:cs typeface="Poppins Bold"/>
                <a:sym typeface="Poppins Bold"/>
              </a:rPr>
              <a:t>🔹 2. Latent Representation</a:t>
            </a:r>
          </a:p>
          <a:p>
            <a:pPr algn="just">
              <a:lnSpc>
                <a:spcPts val="2612"/>
              </a:lnSpc>
              <a:spcBef>
                <a:spcPct val="0"/>
              </a:spcBef>
            </a:pPr>
            <a:r>
              <a:rPr lang="en-US" b="true" sz="1865">
                <a:solidFill>
                  <a:srgbClr val="FFFFFF"/>
                </a:solidFill>
                <a:latin typeface="Poppins Bold"/>
                <a:ea typeface="Poppins Bold"/>
                <a:cs typeface="Poppins Bold"/>
                <a:sym typeface="Poppins Bold"/>
              </a:rPr>
              <a:t>Encoded text converted into dense vector form.</a:t>
            </a:r>
          </a:p>
          <a:p>
            <a:pPr algn="just">
              <a:lnSpc>
                <a:spcPts val="2612"/>
              </a:lnSpc>
              <a:spcBef>
                <a:spcPct val="0"/>
              </a:spcBef>
            </a:pPr>
            <a:r>
              <a:rPr lang="en-US" b="true" sz="1865">
                <a:solidFill>
                  <a:srgbClr val="FFFFFF"/>
                </a:solidFill>
                <a:latin typeface="Poppins Bold"/>
                <a:ea typeface="Poppins Bold"/>
                <a:cs typeface="Poppins Bold"/>
                <a:sym typeface="Poppins Bold"/>
              </a:rPr>
              <a:t>Acts as the “compressed knowledge” of the input.</a:t>
            </a:r>
          </a:p>
          <a:p>
            <a:pPr algn="just">
              <a:lnSpc>
                <a:spcPts val="2612"/>
              </a:lnSpc>
              <a:spcBef>
                <a:spcPct val="0"/>
              </a:spcBef>
            </a:pPr>
          </a:p>
          <a:p>
            <a:pPr algn="just">
              <a:lnSpc>
                <a:spcPts val="2612"/>
              </a:lnSpc>
              <a:spcBef>
                <a:spcPct val="0"/>
              </a:spcBef>
            </a:pPr>
            <a:r>
              <a:rPr lang="en-US" b="true" sz="1865">
                <a:solidFill>
                  <a:srgbClr val="FFFFFF"/>
                </a:solidFill>
                <a:latin typeface="Poppins Bold"/>
                <a:ea typeface="Poppins Bold"/>
                <a:cs typeface="Poppins Bold"/>
                <a:sym typeface="Poppins Bold"/>
              </a:rPr>
              <a:t>🔹 3. Decoder (Generating Impressions)</a:t>
            </a:r>
          </a:p>
          <a:p>
            <a:pPr algn="just">
              <a:lnSpc>
                <a:spcPts val="2612"/>
              </a:lnSpc>
              <a:spcBef>
                <a:spcPct val="0"/>
              </a:spcBef>
            </a:pPr>
            <a:r>
              <a:rPr lang="en-US" b="true" sz="1865">
                <a:solidFill>
                  <a:srgbClr val="FFFFFF"/>
                </a:solidFill>
                <a:latin typeface="Poppins Bold"/>
                <a:ea typeface="Poppins Bold"/>
                <a:cs typeface="Poppins Bold"/>
                <a:sym typeface="Poppins Bold"/>
              </a:rPr>
              <a:t>Uses auto-regressive generation (one token at a time).</a:t>
            </a:r>
          </a:p>
          <a:p>
            <a:pPr algn="just">
              <a:lnSpc>
                <a:spcPts val="2612"/>
              </a:lnSpc>
              <a:spcBef>
                <a:spcPct val="0"/>
              </a:spcBef>
            </a:pPr>
            <a:r>
              <a:rPr lang="en-US" b="true" sz="1865">
                <a:solidFill>
                  <a:srgbClr val="FFFFFF"/>
                </a:solidFill>
                <a:latin typeface="Poppins Bold"/>
                <a:ea typeface="Poppins Bold"/>
                <a:cs typeface="Poppins Bold"/>
                <a:sym typeface="Poppins Bold"/>
              </a:rPr>
              <a:t>Attends to encoder output + already generated words.</a:t>
            </a:r>
          </a:p>
          <a:p>
            <a:pPr algn="just">
              <a:lnSpc>
                <a:spcPts val="2612"/>
              </a:lnSpc>
              <a:spcBef>
                <a:spcPct val="0"/>
              </a:spcBef>
            </a:pPr>
            <a:r>
              <a:rPr lang="en-US" b="true" sz="1865">
                <a:solidFill>
                  <a:srgbClr val="FFFFFF"/>
                </a:solidFill>
                <a:latin typeface="Poppins Bold"/>
                <a:ea typeface="Poppins Bold"/>
                <a:cs typeface="Poppins Bold"/>
                <a:sym typeface="Poppins Bold"/>
              </a:rPr>
              <a:t>Produces concise, clinically meaningful impressions.</a:t>
            </a:r>
          </a:p>
          <a:p>
            <a:pPr algn="just">
              <a:lnSpc>
                <a:spcPts val="2612"/>
              </a:lnSpc>
              <a:spcBef>
                <a:spcPct val="0"/>
              </a:spcBef>
            </a:pPr>
          </a:p>
          <a:p>
            <a:pPr algn="just">
              <a:lnSpc>
                <a:spcPts val="2612"/>
              </a:lnSpc>
              <a:spcBef>
                <a:spcPct val="0"/>
              </a:spcBef>
            </a:pPr>
            <a:r>
              <a:rPr lang="en-US" b="true" sz="1865">
                <a:solidFill>
                  <a:srgbClr val="FFFFFF"/>
                </a:solidFill>
                <a:latin typeface="Poppins Bold"/>
                <a:ea typeface="Poppins Bold"/>
                <a:cs typeface="Poppins Bold"/>
                <a:sym typeface="Poppins Bold"/>
              </a:rPr>
              <a:t>🔹 4. Pretraining &amp; Fine-tuning</a:t>
            </a:r>
          </a:p>
          <a:p>
            <a:pPr algn="just">
              <a:lnSpc>
                <a:spcPts val="2612"/>
              </a:lnSpc>
              <a:spcBef>
                <a:spcPct val="0"/>
              </a:spcBef>
            </a:pPr>
            <a:r>
              <a:rPr lang="en-US" b="true" sz="1865">
                <a:solidFill>
                  <a:srgbClr val="FFFFFF"/>
                </a:solidFill>
                <a:latin typeface="Poppins Bold"/>
                <a:ea typeface="Poppins Bold"/>
                <a:cs typeface="Poppins Bold"/>
                <a:sym typeface="Poppins Bold"/>
              </a:rPr>
              <a:t>BART is pretrained as a denoising autoencoder (input text is corrupted → model learns to reconstruct).</a:t>
            </a:r>
          </a:p>
          <a:p>
            <a:pPr algn="just">
              <a:lnSpc>
                <a:spcPts val="2612"/>
              </a:lnSpc>
              <a:spcBef>
                <a:spcPct val="0"/>
              </a:spcBef>
            </a:pPr>
            <a:r>
              <a:rPr lang="en-US" b="true" sz="1865">
                <a:solidFill>
                  <a:srgbClr val="FFFFFF"/>
                </a:solidFill>
                <a:latin typeface="Poppins Bold"/>
                <a:ea typeface="Poppins Bold"/>
                <a:cs typeface="Poppins Bold"/>
                <a:sym typeface="Poppins Bold"/>
              </a:rPr>
              <a:t>We fine-tuned it on radiology datasets (BioBART variant) to adapt to MRI medical text.</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36240" y="9582773"/>
            <a:ext cx="1088022" cy="1004937"/>
          </a:xfrm>
          <a:custGeom>
            <a:avLst/>
            <a:gdLst/>
            <a:ahLst/>
            <a:cxnLst/>
            <a:rect r="r" b="b" t="t" l="l"/>
            <a:pathLst>
              <a:path h="1004937" w="1088022">
                <a:moveTo>
                  <a:pt x="0" y="0"/>
                </a:moveTo>
                <a:lnTo>
                  <a:pt x="1088022" y="0"/>
                </a:lnTo>
                <a:lnTo>
                  <a:pt x="1088022" y="1004937"/>
                </a:lnTo>
                <a:lnTo>
                  <a:pt x="0" y="1004937"/>
                </a:lnTo>
                <a:lnTo>
                  <a:pt x="0" y="0"/>
                </a:lnTo>
                <a:close/>
              </a:path>
            </a:pathLst>
          </a:custGeom>
          <a:blipFill>
            <a:blip r:embed="rId2">
              <a:alphaModFix amt="65999"/>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497546" y="2813212"/>
            <a:ext cx="5160032" cy="5160032"/>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1E5ACD">
                    <a:alpha val="100000"/>
                  </a:srgbClr>
                </a:gs>
                <a:gs pos="100000">
                  <a:srgbClr val="33B291">
                    <a:alpha val="100000"/>
                  </a:srgbClr>
                </a:gs>
              </a:gsLst>
              <a:lin ang="0"/>
            </a:gradFill>
          </p:spPr>
        </p:sp>
        <p:sp>
          <p:nvSpPr>
            <p:cNvPr name="TextBox 5" id="5"/>
            <p:cNvSpPr txBox="true"/>
            <p:nvPr/>
          </p:nvSpPr>
          <p:spPr>
            <a:xfrm>
              <a:off x="76200" y="9525"/>
              <a:ext cx="660400" cy="727075"/>
            </a:xfrm>
            <a:prstGeom prst="rect">
              <a:avLst/>
            </a:prstGeom>
          </p:spPr>
          <p:txBody>
            <a:bodyPr anchor="ctr" rtlCol="false" tIns="48544" lIns="48544" bIns="48544" rIns="48544"/>
            <a:lstStyle/>
            <a:p>
              <a:pPr algn="ctr">
                <a:lnSpc>
                  <a:spcPts val="3359"/>
                </a:lnSpc>
              </a:pPr>
            </a:p>
          </p:txBody>
        </p:sp>
      </p:grpSp>
      <p:grpSp>
        <p:nvGrpSpPr>
          <p:cNvPr name="Group 6" id="6"/>
          <p:cNvGrpSpPr/>
          <p:nvPr/>
        </p:nvGrpSpPr>
        <p:grpSpPr>
          <a:xfrm rot="0">
            <a:off x="666414" y="2982080"/>
            <a:ext cx="4822296" cy="4822296"/>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4"/>
              <a:stretch>
                <a:fillRect l="-25046" t="0" r="-25046" b="0"/>
              </a:stretch>
            </a:blipFill>
          </p:spPr>
        </p:sp>
      </p:grpSp>
      <p:grpSp>
        <p:nvGrpSpPr>
          <p:cNvPr name="Group 8" id="8"/>
          <p:cNvGrpSpPr/>
          <p:nvPr/>
        </p:nvGrpSpPr>
        <p:grpSpPr>
          <a:xfrm rot="0">
            <a:off x="3240900" y="-2807054"/>
            <a:ext cx="5163050" cy="5163050"/>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33B291">
                    <a:alpha val="100000"/>
                  </a:srgbClr>
                </a:gs>
                <a:gs pos="100000">
                  <a:srgbClr val="1E5ACD">
                    <a:alpha val="100000"/>
                  </a:srgbClr>
                </a:gs>
              </a:gsLst>
              <a:lin ang="2700000"/>
            </a:gradFill>
          </p:spPr>
        </p:sp>
        <p:sp>
          <p:nvSpPr>
            <p:cNvPr name="TextBox 10" id="10"/>
            <p:cNvSpPr txBox="true"/>
            <p:nvPr/>
          </p:nvSpPr>
          <p:spPr>
            <a:xfrm>
              <a:off x="76200" y="9525"/>
              <a:ext cx="660400" cy="727075"/>
            </a:xfrm>
            <a:prstGeom prst="rect">
              <a:avLst/>
            </a:prstGeom>
          </p:spPr>
          <p:txBody>
            <a:bodyPr anchor="ctr" rtlCol="false" tIns="39225" lIns="39225" bIns="39225" rIns="39225"/>
            <a:lstStyle/>
            <a:p>
              <a:pPr algn="ctr">
                <a:lnSpc>
                  <a:spcPts val="3359"/>
                </a:lnSpc>
              </a:pPr>
            </a:p>
          </p:txBody>
        </p:sp>
      </p:grpSp>
      <p:grpSp>
        <p:nvGrpSpPr>
          <p:cNvPr name="Group 11" id="11"/>
          <p:cNvGrpSpPr/>
          <p:nvPr/>
        </p:nvGrpSpPr>
        <p:grpSpPr>
          <a:xfrm rot="0">
            <a:off x="3409867" y="-2638087"/>
            <a:ext cx="4825117" cy="4825117"/>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5"/>
              <a:stretch>
                <a:fillRect l="0" t="-25046" r="0" b="-25046"/>
              </a:stretch>
            </a:blipFill>
          </p:spPr>
        </p:sp>
      </p:grpSp>
      <p:sp>
        <p:nvSpPr>
          <p:cNvPr name="TextBox 13" id="13"/>
          <p:cNvSpPr txBox="true"/>
          <p:nvPr/>
        </p:nvSpPr>
        <p:spPr>
          <a:xfrm rot="0">
            <a:off x="9144000" y="1318350"/>
            <a:ext cx="7753702" cy="868680"/>
          </a:xfrm>
          <a:prstGeom prst="rect">
            <a:avLst/>
          </a:prstGeom>
        </p:spPr>
        <p:txBody>
          <a:bodyPr anchor="t" rtlCol="false" tIns="0" lIns="0" bIns="0" rIns="0">
            <a:spAutoFit/>
          </a:bodyPr>
          <a:lstStyle/>
          <a:p>
            <a:pPr algn="l" marL="0" indent="0" lvl="0">
              <a:lnSpc>
                <a:spcPts val="6719"/>
              </a:lnSpc>
              <a:spcBef>
                <a:spcPct val="0"/>
              </a:spcBef>
            </a:pPr>
            <a:r>
              <a:rPr lang="en-US" b="true" sz="4800">
                <a:solidFill>
                  <a:srgbClr val="1E5ACD"/>
                </a:solidFill>
                <a:latin typeface="Poppins Ultra-Bold"/>
                <a:ea typeface="Poppins Ultra-Bold"/>
                <a:cs typeface="Poppins Ultra-Bold"/>
                <a:sym typeface="Poppins Ultra-Bold"/>
              </a:rPr>
              <a:t>Workig of our project</a:t>
            </a:r>
          </a:p>
        </p:txBody>
      </p:sp>
      <p:grpSp>
        <p:nvGrpSpPr>
          <p:cNvPr name="Group 14" id="14"/>
          <p:cNvGrpSpPr/>
          <p:nvPr/>
        </p:nvGrpSpPr>
        <p:grpSpPr>
          <a:xfrm rot="0">
            <a:off x="5942595" y="8792642"/>
            <a:ext cx="4922711" cy="4922711"/>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33B291">
                    <a:alpha val="17000"/>
                  </a:srgbClr>
                </a:gs>
                <a:gs pos="100000">
                  <a:srgbClr val="1E5ACD">
                    <a:alpha val="17000"/>
                  </a:srgbClr>
                </a:gs>
              </a:gsLst>
              <a:lin ang="2700000"/>
            </a:gradFill>
          </p:spPr>
        </p:sp>
        <p:sp>
          <p:nvSpPr>
            <p:cNvPr name="TextBox 16" id="16"/>
            <p:cNvSpPr txBox="true"/>
            <p:nvPr/>
          </p:nvSpPr>
          <p:spPr>
            <a:xfrm>
              <a:off x="76200" y="9525"/>
              <a:ext cx="660400" cy="727075"/>
            </a:xfrm>
            <a:prstGeom prst="rect">
              <a:avLst/>
            </a:prstGeom>
          </p:spPr>
          <p:txBody>
            <a:bodyPr anchor="ctr" rtlCol="false" tIns="36729" lIns="36729" bIns="36729" rIns="36729"/>
            <a:lstStyle/>
            <a:p>
              <a:pPr algn="ctr">
                <a:lnSpc>
                  <a:spcPts val="3359"/>
                </a:lnSpc>
              </a:pPr>
            </a:p>
          </p:txBody>
        </p:sp>
      </p:grpSp>
      <p:grpSp>
        <p:nvGrpSpPr>
          <p:cNvPr name="Group 17" id="17"/>
          <p:cNvGrpSpPr/>
          <p:nvPr/>
        </p:nvGrpSpPr>
        <p:grpSpPr>
          <a:xfrm rot="-1074917">
            <a:off x="17449232" y="1842383"/>
            <a:ext cx="4086926" cy="4086926"/>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33B291">
                    <a:alpha val="39000"/>
                  </a:srgbClr>
                </a:gs>
                <a:gs pos="100000">
                  <a:srgbClr val="1E5ACD">
                    <a:alpha val="39000"/>
                  </a:srgbClr>
                </a:gs>
              </a:gsLst>
              <a:lin ang="2700000"/>
            </a:gradFill>
          </p:spPr>
        </p:sp>
        <p:sp>
          <p:nvSpPr>
            <p:cNvPr name="TextBox 19" id="19"/>
            <p:cNvSpPr txBox="true"/>
            <p:nvPr/>
          </p:nvSpPr>
          <p:spPr>
            <a:xfrm>
              <a:off x="76200" y="9525"/>
              <a:ext cx="660400" cy="727075"/>
            </a:xfrm>
            <a:prstGeom prst="rect">
              <a:avLst/>
            </a:prstGeom>
          </p:spPr>
          <p:txBody>
            <a:bodyPr anchor="ctr" rtlCol="false" tIns="36729" lIns="36729" bIns="36729" rIns="36729"/>
            <a:lstStyle/>
            <a:p>
              <a:pPr algn="ctr">
                <a:lnSpc>
                  <a:spcPts val="3359"/>
                </a:lnSpc>
              </a:pPr>
            </a:p>
          </p:txBody>
        </p:sp>
      </p:grpSp>
      <p:sp>
        <p:nvSpPr>
          <p:cNvPr name="Freeform 20" id="20"/>
          <p:cNvSpPr/>
          <p:nvPr/>
        </p:nvSpPr>
        <p:spPr>
          <a:xfrm flipH="false" flipV="false" rot="0">
            <a:off x="1036240" y="1028700"/>
            <a:ext cx="1088022" cy="1004937"/>
          </a:xfrm>
          <a:custGeom>
            <a:avLst/>
            <a:gdLst/>
            <a:ahLst/>
            <a:cxnLst/>
            <a:rect r="r" b="b" t="t" l="l"/>
            <a:pathLst>
              <a:path h="1004937" w="1088022">
                <a:moveTo>
                  <a:pt x="0" y="0"/>
                </a:moveTo>
                <a:lnTo>
                  <a:pt x="1088022" y="0"/>
                </a:lnTo>
                <a:lnTo>
                  <a:pt x="1088022" y="1004937"/>
                </a:lnTo>
                <a:lnTo>
                  <a:pt x="0" y="1004937"/>
                </a:lnTo>
                <a:lnTo>
                  <a:pt x="0" y="0"/>
                </a:lnTo>
                <a:close/>
              </a:path>
            </a:pathLst>
          </a:custGeom>
          <a:blipFill>
            <a:blip r:embed="rId2">
              <a:alphaModFix amt="65999"/>
              <a:extLst>
                <a:ext uri="{96DAC541-7B7A-43D3-8B79-37D633B846F1}">
                  <asvg:svgBlip xmlns:asvg="http://schemas.microsoft.com/office/drawing/2016/SVG/main" r:embed="rId3"/>
                </a:ext>
              </a:extLst>
            </a:blip>
            <a:stretch>
              <a:fillRect l="0" t="0" r="0" b="0"/>
            </a:stretch>
          </a:blipFill>
        </p:spPr>
      </p:sp>
      <p:sp>
        <p:nvSpPr>
          <p:cNvPr name="Freeform 21" id="21"/>
          <p:cNvSpPr/>
          <p:nvPr/>
        </p:nvSpPr>
        <p:spPr>
          <a:xfrm flipH="false" flipV="false" rot="0">
            <a:off x="5488710" y="7096745"/>
            <a:ext cx="12026479" cy="2781123"/>
          </a:xfrm>
          <a:custGeom>
            <a:avLst/>
            <a:gdLst/>
            <a:ahLst/>
            <a:cxnLst/>
            <a:rect r="r" b="b" t="t" l="l"/>
            <a:pathLst>
              <a:path h="2781123" w="12026479">
                <a:moveTo>
                  <a:pt x="0" y="0"/>
                </a:moveTo>
                <a:lnTo>
                  <a:pt x="12026479" y="0"/>
                </a:lnTo>
                <a:lnTo>
                  <a:pt x="12026479" y="2781123"/>
                </a:lnTo>
                <a:lnTo>
                  <a:pt x="0" y="2781123"/>
                </a:lnTo>
                <a:lnTo>
                  <a:pt x="0" y="0"/>
                </a:lnTo>
                <a:close/>
              </a:path>
            </a:pathLst>
          </a:custGeom>
          <a:blipFill>
            <a:blip r:embed="rId6"/>
            <a:stretch>
              <a:fillRect l="0" t="0" r="0" b="0"/>
            </a:stretch>
          </a:blipFill>
        </p:spPr>
      </p:sp>
      <p:sp>
        <p:nvSpPr>
          <p:cNvPr name="TextBox 22" id="22"/>
          <p:cNvSpPr txBox="true"/>
          <p:nvPr/>
        </p:nvSpPr>
        <p:spPr>
          <a:xfrm rot="0">
            <a:off x="7002225" y="3063151"/>
            <a:ext cx="9190132" cy="4615815"/>
          </a:xfrm>
          <a:prstGeom prst="rect">
            <a:avLst/>
          </a:prstGeom>
        </p:spPr>
        <p:txBody>
          <a:bodyPr anchor="t" rtlCol="false" tIns="0" lIns="0" bIns="0" rIns="0">
            <a:spAutoFit/>
          </a:bodyPr>
          <a:lstStyle/>
          <a:p>
            <a:pPr algn="just" marL="518160" indent="-259080" lvl="1">
              <a:lnSpc>
                <a:spcPts val="3359"/>
              </a:lnSpc>
              <a:buFont typeface="Arial"/>
              <a:buChar char="•"/>
            </a:pPr>
            <a:r>
              <a:rPr lang="en-US" b="true" sz="2400">
                <a:solidFill>
                  <a:srgbClr val="40566E"/>
                </a:solidFill>
                <a:latin typeface="Poppins Ultra-Bold"/>
                <a:ea typeface="Poppins Ultra-Bold"/>
                <a:cs typeface="Poppins Ultra-Bold"/>
                <a:sym typeface="Poppins Ultra-Bold"/>
              </a:rPr>
              <a:t>User Interface (Streamlit)</a:t>
            </a:r>
          </a:p>
          <a:p>
            <a:pPr algn="just" marL="518160" indent="-259080" lvl="1">
              <a:lnSpc>
                <a:spcPts val="3359"/>
              </a:lnSpc>
              <a:buFont typeface="Arial"/>
              <a:buChar char="•"/>
            </a:pPr>
            <a:r>
              <a:rPr lang="en-US" b="true" sz="2400">
                <a:solidFill>
                  <a:srgbClr val="40566E"/>
                </a:solidFill>
                <a:latin typeface="Poppins Ultra-Bold"/>
                <a:ea typeface="Poppins Ultra-Bold"/>
                <a:cs typeface="Poppins Ultra-Bold"/>
                <a:sym typeface="Poppins Ultra-Bold"/>
              </a:rPr>
              <a:t>Input the Text by Pasting or PDF Upload)</a:t>
            </a:r>
          </a:p>
          <a:p>
            <a:pPr algn="just" marL="518160" indent="-259080" lvl="1">
              <a:lnSpc>
                <a:spcPts val="3359"/>
              </a:lnSpc>
              <a:buFont typeface="Arial"/>
              <a:buChar char="•"/>
            </a:pPr>
            <a:r>
              <a:rPr lang="en-US" b="true" sz="2400">
                <a:solidFill>
                  <a:srgbClr val="40566E"/>
                </a:solidFill>
                <a:latin typeface="Poppins Ultra-Bold"/>
                <a:ea typeface="Poppins Ultra-Bold"/>
                <a:cs typeface="Poppins Ultra-Bold"/>
                <a:sym typeface="Poppins Ultra-Bold"/>
              </a:rPr>
              <a:t>To validate whether the input findings either text ot loaded from pdf is of MRI only.</a:t>
            </a:r>
          </a:p>
          <a:p>
            <a:pPr algn="just" marL="518160" indent="-259080" lvl="1">
              <a:lnSpc>
                <a:spcPts val="3359"/>
              </a:lnSpc>
              <a:buFont typeface="Arial"/>
              <a:buChar char="•"/>
            </a:pPr>
            <a:r>
              <a:rPr lang="en-US" b="true" sz="2400">
                <a:solidFill>
                  <a:srgbClr val="40566E"/>
                </a:solidFill>
                <a:latin typeface="Poppins Ultra-Bold"/>
                <a:ea typeface="Poppins Ultra-Bold"/>
                <a:cs typeface="Poppins Ultra-Bold"/>
                <a:sym typeface="Poppins Ultra-Bold"/>
              </a:rPr>
              <a:t>G</a:t>
            </a:r>
            <a:r>
              <a:rPr lang="en-US" b="true" sz="2400">
                <a:solidFill>
                  <a:srgbClr val="40566E"/>
                </a:solidFill>
                <a:latin typeface="Poppins Ultra-Bold"/>
                <a:ea typeface="Poppins Ultra-Bold"/>
                <a:cs typeface="Poppins Ultra-Bold"/>
                <a:sym typeface="Poppins Ultra-Bold"/>
              </a:rPr>
              <a:t>enerate raw impression from trained BioBART model fine tune on mimic iv </a:t>
            </a:r>
          </a:p>
          <a:p>
            <a:pPr algn="just" marL="518160" indent="-259080" lvl="1">
              <a:lnSpc>
                <a:spcPts val="3359"/>
              </a:lnSpc>
              <a:buFont typeface="Arial"/>
              <a:buChar char="•"/>
            </a:pPr>
            <a:r>
              <a:rPr lang="en-US" b="true" sz="2400">
                <a:solidFill>
                  <a:srgbClr val="40566E"/>
                </a:solidFill>
                <a:latin typeface="Poppins Ultra-Bold"/>
                <a:ea typeface="Poppins Ultra-Bold"/>
                <a:cs typeface="Poppins Ultra-Bold"/>
                <a:sym typeface="Poppins Ultra-Bold"/>
              </a:rPr>
              <a:t>enhance impression with gpt with GPT-4</a:t>
            </a:r>
          </a:p>
          <a:p>
            <a:pPr algn="just" marL="518160" indent="-259080" lvl="1">
              <a:lnSpc>
                <a:spcPts val="3359"/>
              </a:lnSpc>
              <a:buFont typeface="Arial"/>
              <a:buChar char="•"/>
            </a:pPr>
            <a:r>
              <a:rPr lang="en-US" b="true" sz="2400">
                <a:solidFill>
                  <a:srgbClr val="40566E"/>
                </a:solidFill>
                <a:latin typeface="Poppins Ultra-Bold"/>
                <a:ea typeface="Poppins Ultra-Bold"/>
                <a:cs typeface="Poppins Ultra-Bold"/>
                <a:sym typeface="Poppins Ultra-Bold"/>
              </a:rPr>
              <a:t>Output (Raw Impression, Enhanced Impression)</a:t>
            </a:r>
          </a:p>
          <a:p>
            <a:pPr algn="just" marL="518160" indent="-259080" lvl="1">
              <a:lnSpc>
                <a:spcPts val="3359"/>
              </a:lnSpc>
              <a:buFont typeface="Arial"/>
              <a:buChar char="•"/>
            </a:pPr>
            <a:r>
              <a:rPr lang="en-US" b="true" sz="2400">
                <a:solidFill>
                  <a:srgbClr val="40566E"/>
                </a:solidFill>
                <a:latin typeface="Poppins Ultra-Bold"/>
                <a:ea typeface="Poppins Ultra-Bold"/>
                <a:cs typeface="Poppins Ultra-Bold"/>
                <a:sym typeface="Poppins Ultra-Bold"/>
              </a:rPr>
              <a:t>Download Enhanced impression</a:t>
            </a:r>
          </a:p>
          <a:p>
            <a:pPr algn="just" marL="518160" indent="-259080" lvl="1">
              <a:lnSpc>
                <a:spcPts val="3359"/>
              </a:lnSpc>
              <a:buFont typeface="Arial"/>
              <a:buChar char="•"/>
            </a:pPr>
            <a:r>
              <a:rPr lang="en-US" b="true" sz="2400">
                <a:solidFill>
                  <a:srgbClr val="40566E"/>
                </a:solidFill>
                <a:latin typeface="Poppins Ultra-Bold"/>
                <a:ea typeface="Poppins Ultra-Bold"/>
                <a:cs typeface="Poppins Ultra-Bold"/>
                <a:sym typeface="Poppins Ultra-Bold"/>
              </a:rPr>
              <a:t>Hugging Face Spaces (for deployment)</a:t>
            </a:r>
          </a:p>
          <a:p>
            <a:pPr algn="just" marL="0" indent="0" lvl="0">
              <a:lnSpc>
                <a:spcPts val="3359"/>
              </a:lnSpc>
              <a:spcBef>
                <a:spcPct val="0"/>
              </a:spcBef>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5727387" y="2147094"/>
            <a:ext cx="1088022" cy="1004937"/>
          </a:xfrm>
          <a:custGeom>
            <a:avLst/>
            <a:gdLst/>
            <a:ahLst/>
            <a:cxnLst/>
            <a:rect r="r" b="b" t="t" l="l"/>
            <a:pathLst>
              <a:path h="1004937" w="1088022">
                <a:moveTo>
                  <a:pt x="0" y="0"/>
                </a:moveTo>
                <a:lnTo>
                  <a:pt x="1088022" y="0"/>
                </a:lnTo>
                <a:lnTo>
                  <a:pt x="1088022" y="1004937"/>
                </a:lnTo>
                <a:lnTo>
                  <a:pt x="0" y="1004937"/>
                </a:lnTo>
                <a:lnTo>
                  <a:pt x="0" y="0"/>
                </a:lnTo>
                <a:close/>
              </a:path>
            </a:pathLst>
          </a:custGeom>
          <a:blipFill>
            <a:blip r:embed="rId2">
              <a:alphaModFix amt="65999"/>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611413" y="2413698"/>
            <a:ext cx="6056435" cy="3888191"/>
            <a:chOff x="0" y="0"/>
            <a:chExt cx="1595110" cy="1024050"/>
          </a:xfrm>
        </p:grpSpPr>
        <p:sp>
          <p:nvSpPr>
            <p:cNvPr name="Freeform 4" id="4"/>
            <p:cNvSpPr/>
            <p:nvPr/>
          </p:nvSpPr>
          <p:spPr>
            <a:xfrm flipH="false" flipV="false" rot="0">
              <a:off x="0" y="0"/>
              <a:ext cx="1595110" cy="1024050"/>
            </a:xfrm>
            <a:custGeom>
              <a:avLst/>
              <a:gdLst/>
              <a:ahLst/>
              <a:cxnLst/>
              <a:rect r="r" b="b" t="t" l="l"/>
              <a:pathLst>
                <a:path h="1024050" w="1595110">
                  <a:moveTo>
                    <a:pt x="65193" y="0"/>
                  </a:moveTo>
                  <a:lnTo>
                    <a:pt x="1529917" y="0"/>
                  </a:lnTo>
                  <a:cubicBezTo>
                    <a:pt x="1565923" y="0"/>
                    <a:pt x="1595110" y="29188"/>
                    <a:pt x="1595110" y="65193"/>
                  </a:cubicBezTo>
                  <a:lnTo>
                    <a:pt x="1595110" y="958857"/>
                  </a:lnTo>
                  <a:cubicBezTo>
                    <a:pt x="1595110" y="976147"/>
                    <a:pt x="1588242" y="992730"/>
                    <a:pt x="1576016" y="1004956"/>
                  </a:cubicBezTo>
                  <a:cubicBezTo>
                    <a:pt x="1563790" y="1017182"/>
                    <a:pt x="1547208" y="1024050"/>
                    <a:pt x="1529917" y="1024050"/>
                  </a:cubicBezTo>
                  <a:lnTo>
                    <a:pt x="65193" y="1024050"/>
                  </a:lnTo>
                  <a:cubicBezTo>
                    <a:pt x="29188" y="1024050"/>
                    <a:pt x="0" y="994862"/>
                    <a:pt x="0" y="958857"/>
                  </a:cubicBezTo>
                  <a:lnTo>
                    <a:pt x="0" y="65193"/>
                  </a:lnTo>
                  <a:cubicBezTo>
                    <a:pt x="0" y="29188"/>
                    <a:pt x="29188" y="0"/>
                    <a:pt x="65193" y="0"/>
                  </a:cubicBezTo>
                  <a:close/>
                </a:path>
              </a:pathLst>
            </a:custGeom>
            <a:gradFill rotWithShape="true">
              <a:gsLst>
                <a:gs pos="0">
                  <a:srgbClr val="1E5ACD">
                    <a:alpha val="100000"/>
                  </a:srgbClr>
                </a:gs>
                <a:gs pos="100000">
                  <a:srgbClr val="33B291">
                    <a:alpha val="100000"/>
                  </a:srgbClr>
                </a:gs>
              </a:gsLst>
              <a:lin ang="0"/>
            </a:gradFill>
          </p:spPr>
        </p:sp>
        <p:sp>
          <p:nvSpPr>
            <p:cNvPr name="TextBox 5" id="5"/>
            <p:cNvSpPr txBox="true"/>
            <p:nvPr/>
          </p:nvSpPr>
          <p:spPr>
            <a:xfrm>
              <a:off x="0" y="-66675"/>
              <a:ext cx="1595110" cy="1090725"/>
            </a:xfrm>
            <a:prstGeom prst="rect">
              <a:avLst/>
            </a:prstGeom>
          </p:spPr>
          <p:txBody>
            <a:bodyPr anchor="ctr" rtlCol="false" tIns="50800" lIns="50800" bIns="50800" rIns="50800"/>
            <a:lstStyle/>
            <a:p>
              <a:pPr algn="ctr">
                <a:lnSpc>
                  <a:spcPts val="3359"/>
                </a:lnSpc>
              </a:pPr>
            </a:p>
          </p:txBody>
        </p:sp>
      </p:grpSp>
      <p:grpSp>
        <p:nvGrpSpPr>
          <p:cNvPr name="Group 6" id="6"/>
          <p:cNvGrpSpPr>
            <a:grpSpLocks noChangeAspect="true"/>
          </p:cNvGrpSpPr>
          <p:nvPr/>
        </p:nvGrpSpPr>
        <p:grpSpPr>
          <a:xfrm rot="0">
            <a:off x="474556" y="2790402"/>
            <a:ext cx="6844032" cy="5495013"/>
            <a:chOff x="0" y="0"/>
            <a:chExt cx="7467600" cy="5995670"/>
          </a:xfrm>
        </p:grpSpPr>
        <p:sp>
          <p:nvSpPr>
            <p:cNvPr name="Freeform 7" id="7"/>
            <p:cNvSpPr/>
            <p:nvPr/>
          </p:nvSpPr>
          <p:spPr>
            <a:xfrm flipH="false" flipV="false" rot="0">
              <a:off x="0" y="0"/>
              <a:ext cx="7467600" cy="4513580"/>
            </a:xfrm>
            <a:custGeom>
              <a:avLst/>
              <a:gdLst/>
              <a:ahLst/>
              <a:cxnLst/>
              <a:rect r="r" b="b" t="t" l="l"/>
              <a:pathLst>
                <a:path h="4513580" w="7467600">
                  <a:moveTo>
                    <a:pt x="7127240" y="0"/>
                  </a:moveTo>
                  <a:lnTo>
                    <a:pt x="340360" y="0"/>
                  </a:lnTo>
                  <a:cubicBezTo>
                    <a:pt x="152400" y="0"/>
                    <a:pt x="0" y="152400"/>
                    <a:pt x="0" y="340360"/>
                  </a:cubicBezTo>
                  <a:lnTo>
                    <a:pt x="0" y="4513580"/>
                  </a:lnTo>
                  <a:lnTo>
                    <a:pt x="7467600" y="4513580"/>
                  </a:lnTo>
                  <a:lnTo>
                    <a:pt x="7467600" y="340360"/>
                  </a:lnTo>
                  <a:cubicBezTo>
                    <a:pt x="7467600" y="152400"/>
                    <a:pt x="7315200" y="0"/>
                    <a:pt x="7127240" y="0"/>
                  </a:cubicBezTo>
                  <a:close/>
                  <a:moveTo>
                    <a:pt x="7142480" y="4188460"/>
                  </a:moveTo>
                  <a:lnTo>
                    <a:pt x="314961" y="4188460"/>
                  </a:lnTo>
                  <a:lnTo>
                    <a:pt x="314961" y="353060"/>
                  </a:lnTo>
                  <a:lnTo>
                    <a:pt x="7142480" y="353060"/>
                  </a:lnTo>
                  <a:lnTo>
                    <a:pt x="7142480" y="4188460"/>
                  </a:lnTo>
                  <a:close/>
                </a:path>
              </a:pathLst>
            </a:custGeom>
            <a:solidFill>
              <a:srgbClr val="000000"/>
            </a:solidFill>
          </p:spPr>
        </p:sp>
        <p:sp>
          <p:nvSpPr>
            <p:cNvPr name="Freeform 8" id="8"/>
            <p:cNvSpPr/>
            <p:nvPr/>
          </p:nvSpPr>
          <p:spPr>
            <a:xfrm flipH="false" flipV="false" rot="0">
              <a:off x="0" y="4514850"/>
              <a:ext cx="7467600" cy="695960"/>
            </a:xfrm>
            <a:custGeom>
              <a:avLst/>
              <a:gdLst/>
              <a:ahLst/>
              <a:cxnLst/>
              <a:rect r="r" b="b" t="t" l="l"/>
              <a:pathLst>
                <a:path h="695960" w="7467600">
                  <a:moveTo>
                    <a:pt x="0" y="355600"/>
                  </a:moveTo>
                  <a:cubicBezTo>
                    <a:pt x="0" y="543560"/>
                    <a:pt x="152400" y="695960"/>
                    <a:pt x="340360" y="695960"/>
                  </a:cubicBezTo>
                  <a:lnTo>
                    <a:pt x="7127240" y="695960"/>
                  </a:lnTo>
                  <a:cubicBezTo>
                    <a:pt x="7315200" y="695960"/>
                    <a:pt x="7467600" y="543560"/>
                    <a:pt x="7467600" y="355600"/>
                  </a:cubicBezTo>
                  <a:lnTo>
                    <a:pt x="7467600" y="0"/>
                  </a:lnTo>
                  <a:lnTo>
                    <a:pt x="0" y="0"/>
                  </a:lnTo>
                  <a:lnTo>
                    <a:pt x="0" y="355600"/>
                  </a:lnTo>
                  <a:close/>
                </a:path>
              </a:pathLst>
            </a:custGeom>
            <a:solidFill>
              <a:srgbClr val="E9E9E9"/>
            </a:solidFill>
          </p:spPr>
        </p:sp>
        <p:sp>
          <p:nvSpPr>
            <p:cNvPr name="Freeform 9" id="9"/>
            <p:cNvSpPr/>
            <p:nvPr/>
          </p:nvSpPr>
          <p:spPr>
            <a:xfrm flipH="false" flipV="false" rot="0">
              <a:off x="2429510" y="5210810"/>
              <a:ext cx="2606040" cy="791210"/>
            </a:xfrm>
            <a:custGeom>
              <a:avLst/>
              <a:gdLst/>
              <a:ahLst/>
              <a:cxnLst/>
              <a:rect r="r" b="b" t="t" l="l"/>
              <a:pathLst>
                <a:path h="791210" w="2606040">
                  <a:moveTo>
                    <a:pt x="1258570" y="0"/>
                  </a:moveTo>
                  <a:lnTo>
                    <a:pt x="453390" y="0"/>
                  </a:lnTo>
                  <a:cubicBezTo>
                    <a:pt x="453390" y="0"/>
                    <a:pt x="429260" y="370840"/>
                    <a:pt x="403860" y="525780"/>
                  </a:cubicBezTo>
                  <a:cubicBezTo>
                    <a:pt x="359410" y="791210"/>
                    <a:pt x="87630" y="706120"/>
                    <a:pt x="10160" y="762000"/>
                  </a:cubicBezTo>
                  <a:cubicBezTo>
                    <a:pt x="0" y="769620"/>
                    <a:pt x="5080" y="786130"/>
                    <a:pt x="17780" y="786130"/>
                  </a:cubicBezTo>
                  <a:lnTo>
                    <a:pt x="2588260" y="786130"/>
                  </a:lnTo>
                  <a:cubicBezTo>
                    <a:pt x="2600960" y="786130"/>
                    <a:pt x="2606040" y="769620"/>
                    <a:pt x="2595880" y="762000"/>
                  </a:cubicBezTo>
                  <a:cubicBezTo>
                    <a:pt x="2518410" y="706120"/>
                    <a:pt x="2246630" y="791210"/>
                    <a:pt x="2202180" y="525780"/>
                  </a:cubicBezTo>
                  <a:cubicBezTo>
                    <a:pt x="2176780" y="370840"/>
                    <a:pt x="2152650" y="0"/>
                    <a:pt x="2152650" y="0"/>
                  </a:cubicBezTo>
                  <a:lnTo>
                    <a:pt x="1258570" y="0"/>
                  </a:lnTo>
                  <a:close/>
                </a:path>
              </a:pathLst>
            </a:custGeom>
            <a:solidFill>
              <a:srgbClr val="BBBBBB"/>
            </a:solidFill>
          </p:spPr>
        </p:sp>
        <p:sp>
          <p:nvSpPr>
            <p:cNvPr name="Freeform 10" id="10"/>
            <p:cNvSpPr/>
            <p:nvPr/>
          </p:nvSpPr>
          <p:spPr>
            <a:xfrm flipH="false" flipV="false" rot="0">
              <a:off x="314960" y="353060"/>
              <a:ext cx="6827520" cy="3835400"/>
            </a:xfrm>
            <a:custGeom>
              <a:avLst/>
              <a:gdLst/>
              <a:ahLst/>
              <a:cxnLst/>
              <a:rect r="r" b="b" t="t" l="l"/>
              <a:pathLst>
                <a:path h="3835400" w="6827520">
                  <a:moveTo>
                    <a:pt x="0" y="0"/>
                  </a:moveTo>
                  <a:lnTo>
                    <a:pt x="6827520" y="0"/>
                  </a:lnTo>
                  <a:lnTo>
                    <a:pt x="6827520" y="3835400"/>
                  </a:lnTo>
                  <a:lnTo>
                    <a:pt x="0" y="3835400"/>
                  </a:lnTo>
                  <a:close/>
                </a:path>
              </a:pathLst>
            </a:custGeom>
            <a:blipFill>
              <a:blip r:embed="rId4"/>
              <a:stretch>
                <a:fillRect l="-5482" t="0" r="-5482" b="0"/>
              </a:stretch>
            </a:blipFill>
          </p:spPr>
        </p:sp>
      </p:grpSp>
      <p:grpSp>
        <p:nvGrpSpPr>
          <p:cNvPr name="Group 11" id="11"/>
          <p:cNvGrpSpPr/>
          <p:nvPr/>
        </p:nvGrpSpPr>
        <p:grpSpPr>
          <a:xfrm rot="0">
            <a:off x="7866517" y="3638709"/>
            <a:ext cx="1042534" cy="1042534"/>
            <a:chOff x="0" y="0"/>
            <a:chExt cx="313580" cy="313580"/>
          </a:xfrm>
        </p:grpSpPr>
        <p:sp>
          <p:nvSpPr>
            <p:cNvPr name="Freeform 12" id="12"/>
            <p:cNvSpPr/>
            <p:nvPr/>
          </p:nvSpPr>
          <p:spPr>
            <a:xfrm flipH="false" flipV="false" rot="0">
              <a:off x="0" y="0"/>
              <a:ext cx="313580" cy="313580"/>
            </a:xfrm>
            <a:custGeom>
              <a:avLst/>
              <a:gdLst/>
              <a:ahLst/>
              <a:cxnLst/>
              <a:rect r="r" b="b" t="t" l="l"/>
              <a:pathLst>
                <a:path h="313580" w="313580">
                  <a:moveTo>
                    <a:pt x="156790" y="0"/>
                  </a:moveTo>
                  <a:lnTo>
                    <a:pt x="156790" y="0"/>
                  </a:lnTo>
                  <a:cubicBezTo>
                    <a:pt x="198373" y="0"/>
                    <a:pt x="238254" y="16519"/>
                    <a:pt x="267657" y="45923"/>
                  </a:cubicBezTo>
                  <a:cubicBezTo>
                    <a:pt x="297061" y="75327"/>
                    <a:pt x="313580" y="115207"/>
                    <a:pt x="313580" y="156790"/>
                  </a:cubicBezTo>
                  <a:lnTo>
                    <a:pt x="313580" y="156790"/>
                  </a:lnTo>
                  <a:cubicBezTo>
                    <a:pt x="313580" y="198373"/>
                    <a:pt x="297061" y="238254"/>
                    <a:pt x="267657" y="267657"/>
                  </a:cubicBezTo>
                  <a:cubicBezTo>
                    <a:pt x="238254" y="297061"/>
                    <a:pt x="198373" y="313580"/>
                    <a:pt x="156790" y="313580"/>
                  </a:cubicBezTo>
                  <a:lnTo>
                    <a:pt x="156790" y="313580"/>
                  </a:lnTo>
                  <a:cubicBezTo>
                    <a:pt x="115207" y="313580"/>
                    <a:pt x="75327" y="297061"/>
                    <a:pt x="45923" y="267657"/>
                  </a:cubicBezTo>
                  <a:cubicBezTo>
                    <a:pt x="16519" y="238254"/>
                    <a:pt x="0" y="198373"/>
                    <a:pt x="0" y="156790"/>
                  </a:cubicBezTo>
                  <a:lnTo>
                    <a:pt x="0" y="156790"/>
                  </a:lnTo>
                  <a:cubicBezTo>
                    <a:pt x="0" y="115207"/>
                    <a:pt x="16519" y="75327"/>
                    <a:pt x="45923" y="45923"/>
                  </a:cubicBezTo>
                  <a:cubicBezTo>
                    <a:pt x="75327" y="16519"/>
                    <a:pt x="115207" y="0"/>
                    <a:pt x="156790" y="0"/>
                  </a:cubicBezTo>
                  <a:close/>
                </a:path>
              </a:pathLst>
            </a:custGeom>
            <a:gradFill rotWithShape="true">
              <a:gsLst>
                <a:gs pos="0">
                  <a:srgbClr val="1E5ACD">
                    <a:alpha val="100000"/>
                  </a:srgbClr>
                </a:gs>
                <a:gs pos="100000">
                  <a:srgbClr val="33B291">
                    <a:alpha val="100000"/>
                  </a:srgbClr>
                </a:gs>
              </a:gsLst>
              <a:lin ang="2700000"/>
            </a:gradFill>
          </p:spPr>
        </p:sp>
        <p:sp>
          <p:nvSpPr>
            <p:cNvPr name="TextBox 13" id="13"/>
            <p:cNvSpPr txBox="true"/>
            <p:nvPr/>
          </p:nvSpPr>
          <p:spPr>
            <a:xfrm>
              <a:off x="0" y="-66675"/>
              <a:ext cx="313580" cy="380255"/>
            </a:xfrm>
            <a:prstGeom prst="rect">
              <a:avLst/>
            </a:prstGeom>
          </p:spPr>
          <p:txBody>
            <a:bodyPr anchor="ctr" rtlCol="false" tIns="50800" lIns="50800" bIns="50800" rIns="50800"/>
            <a:lstStyle/>
            <a:p>
              <a:pPr algn="ctr">
                <a:lnSpc>
                  <a:spcPts val="3359"/>
                </a:lnSpc>
              </a:pPr>
            </a:p>
          </p:txBody>
        </p:sp>
      </p:grpSp>
      <p:grpSp>
        <p:nvGrpSpPr>
          <p:cNvPr name="Group 14" id="14"/>
          <p:cNvGrpSpPr/>
          <p:nvPr/>
        </p:nvGrpSpPr>
        <p:grpSpPr>
          <a:xfrm rot="-10800000">
            <a:off x="15799221" y="9258300"/>
            <a:ext cx="4445062" cy="4445062"/>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1E5ACD">
                    <a:alpha val="100000"/>
                  </a:srgbClr>
                </a:gs>
                <a:gs pos="100000">
                  <a:srgbClr val="33B291">
                    <a:alpha val="100000"/>
                  </a:srgbClr>
                </a:gs>
              </a:gsLst>
              <a:lin ang="2700000"/>
            </a:gradFill>
          </p:spPr>
        </p:sp>
        <p:sp>
          <p:nvSpPr>
            <p:cNvPr name="TextBox 16" id="16"/>
            <p:cNvSpPr txBox="true"/>
            <p:nvPr/>
          </p:nvSpPr>
          <p:spPr>
            <a:xfrm>
              <a:off x="76200" y="9525"/>
              <a:ext cx="660400" cy="727075"/>
            </a:xfrm>
            <a:prstGeom prst="rect">
              <a:avLst/>
            </a:prstGeom>
          </p:spPr>
          <p:txBody>
            <a:bodyPr anchor="ctr" rtlCol="false" tIns="50800" lIns="50800" bIns="50800" rIns="50800"/>
            <a:lstStyle/>
            <a:p>
              <a:pPr algn="ctr">
                <a:lnSpc>
                  <a:spcPts val="3359"/>
                </a:lnSpc>
              </a:pPr>
            </a:p>
          </p:txBody>
        </p:sp>
      </p:grpSp>
      <p:grpSp>
        <p:nvGrpSpPr>
          <p:cNvPr name="Group 17" id="17"/>
          <p:cNvGrpSpPr/>
          <p:nvPr/>
        </p:nvGrpSpPr>
        <p:grpSpPr>
          <a:xfrm rot="4911172">
            <a:off x="7611124" y="-3454707"/>
            <a:ext cx="4445062" cy="4445062"/>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1E5ACD">
                    <a:alpha val="44000"/>
                  </a:srgbClr>
                </a:gs>
                <a:gs pos="100000">
                  <a:srgbClr val="33B291">
                    <a:alpha val="44000"/>
                  </a:srgbClr>
                </a:gs>
              </a:gsLst>
              <a:lin ang="2700000"/>
            </a:gradFill>
          </p:spPr>
        </p:sp>
        <p:sp>
          <p:nvSpPr>
            <p:cNvPr name="TextBox 19" id="19"/>
            <p:cNvSpPr txBox="true"/>
            <p:nvPr/>
          </p:nvSpPr>
          <p:spPr>
            <a:xfrm>
              <a:off x="76200" y="9525"/>
              <a:ext cx="660400" cy="727075"/>
            </a:xfrm>
            <a:prstGeom prst="rect">
              <a:avLst/>
            </a:prstGeom>
          </p:spPr>
          <p:txBody>
            <a:bodyPr anchor="ctr" rtlCol="false" tIns="50800" lIns="50800" bIns="50800" rIns="50800"/>
            <a:lstStyle/>
            <a:p>
              <a:pPr algn="ctr">
                <a:lnSpc>
                  <a:spcPts val="3359"/>
                </a:lnSpc>
              </a:pPr>
            </a:p>
          </p:txBody>
        </p:sp>
      </p:grpSp>
      <p:sp>
        <p:nvSpPr>
          <p:cNvPr name="Freeform 20" id="20"/>
          <p:cNvSpPr/>
          <p:nvPr/>
        </p:nvSpPr>
        <p:spPr>
          <a:xfrm flipH="false" flipV="false" rot="0">
            <a:off x="8070479" y="3918427"/>
            <a:ext cx="634610" cy="483097"/>
          </a:xfrm>
          <a:custGeom>
            <a:avLst/>
            <a:gdLst/>
            <a:ahLst/>
            <a:cxnLst/>
            <a:rect r="r" b="b" t="t" l="l"/>
            <a:pathLst>
              <a:path h="483097" w="634610">
                <a:moveTo>
                  <a:pt x="0" y="0"/>
                </a:moveTo>
                <a:lnTo>
                  <a:pt x="634610" y="0"/>
                </a:lnTo>
                <a:lnTo>
                  <a:pt x="634610" y="483097"/>
                </a:lnTo>
                <a:lnTo>
                  <a:pt x="0" y="48309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1" id="21"/>
          <p:cNvSpPr/>
          <p:nvPr/>
        </p:nvSpPr>
        <p:spPr>
          <a:xfrm flipH="false" flipV="false" rot="0">
            <a:off x="592072" y="7782910"/>
            <a:ext cx="1088022" cy="1004937"/>
          </a:xfrm>
          <a:custGeom>
            <a:avLst/>
            <a:gdLst/>
            <a:ahLst/>
            <a:cxnLst/>
            <a:rect r="r" b="b" t="t" l="l"/>
            <a:pathLst>
              <a:path h="1004937" w="1088022">
                <a:moveTo>
                  <a:pt x="0" y="0"/>
                </a:moveTo>
                <a:lnTo>
                  <a:pt x="1088022" y="0"/>
                </a:lnTo>
                <a:lnTo>
                  <a:pt x="1088022" y="1004937"/>
                </a:lnTo>
                <a:lnTo>
                  <a:pt x="0" y="1004937"/>
                </a:lnTo>
                <a:lnTo>
                  <a:pt x="0" y="0"/>
                </a:lnTo>
                <a:close/>
              </a:path>
            </a:pathLst>
          </a:custGeom>
          <a:blipFill>
            <a:blip r:embed="rId2">
              <a:alphaModFix amt="32999"/>
              <a:extLst>
                <a:ext uri="{96DAC541-7B7A-43D3-8B79-37D633B846F1}">
                  <asvg:svgBlip xmlns:asvg="http://schemas.microsoft.com/office/drawing/2016/SVG/main" r:embed="rId3"/>
                </a:ext>
              </a:extLst>
            </a:blip>
            <a:stretch>
              <a:fillRect l="0" t="0" r="0" b="0"/>
            </a:stretch>
          </a:blipFill>
        </p:spPr>
      </p:sp>
      <p:sp>
        <p:nvSpPr>
          <p:cNvPr name="Freeform 22" id="22"/>
          <p:cNvSpPr/>
          <p:nvPr/>
        </p:nvSpPr>
        <p:spPr>
          <a:xfrm flipH="false" flipV="false" rot="0">
            <a:off x="7965566" y="5662318"/>
            <a:ext cx="844437" cy="696660"/>
          </a:xfrm>
          <a:custGeom>
            <a:avLst/>
            <a:gdLst/>
            <a:ahLst/>
            <a:cxnLst/>
            <a:rect r="r" b="b" t="t" l="l"/>
            <a:pathLst>
              <a:path h="696660" w="844437">
                <a:moveTo>
                  <a:pt x="0" y="0"/>
                </a:moveTo>
                <a:lnTo>
                  <a:pt x="844436" y="0"/>
                </a:lnTo>
                <a:lnTo>
                  <a:pt x="844436" y="696660"/>
                </a:lnTo>
                <a:lnTo>
                  <a:pt x="0" y="696660"/>
                </a:lnTo>
                <a:lnTo>
                  <a:pt x="0" y="0"/>
                </a:lnTo>
                <a:close/>
              </a:path>
            </a:pathLst>
          </a:custGeom>
          <a:blipFill>
            <a:blip r:embed="rId7"/>
            <a:stretch>
              <a:fillRect l="0" t="0" r="0" b="0"/>
            </a:stretch>
          </a:blipFill>
        </p:spPr>
      </p:sp>
      <p:sp>
        <p:nvSpPr>
          <p:cNvPr name="Freeform 23" id="23"/>
          <p:cNvSpPr/>
          <p:nvPr/>
        </p:nvSpPr>
        <p:spPr>
          <a:xfrm flipH="false" flipV="false" rot="0">
            <a:off x="7965566" y="7340053"/>
            <a:ext cx="854897" cy="1042557"/>
          </a:xfrm>
          <a:custGeom>
            <a:avLst/>
            <a:gdLst/>
            <a:ahLst/>
            <a:cxnLst/>
            <a:rect r="r" b="b" t="t" l="l"/>
            <a:pathLst>
              <a:path h="1042557" w="854897">
                <a:moveTo>
                  <a:pt x="0" y="0"/>
                </a:moveTo>
                <a:lnTo>
                  <a:pt x="854896" y="0"/>
                </a:lnTo>
                <a:lnTo>
                  <a:pt x="854896" y="1042557"/>
                </a:lnTo>
                <a:lnTo>
                  <a:pt x="0" y="104255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4" id="24"/>
          <p:cNvSpPr/>
          <p:nvPr/>
        </p:nvSpPr>
        <p:spPr>
          <a:xfrm flipH="false" flipV="false" rot="0">
            <a:off x="917098" y="475123"/>
            <a:ext cx="1525992" cy="1400098"/>
          </a:xfrm>
          <a:custGeom>
            <a:avLst/>
            <a:gdLst/>
            <a:ahLst/>
            <a:cxnLst/>
            <a:rect r="r" b="b" t="t" l="l"/>
            <a:pathLst>
              <a:path h="1400098" w="1525992">
                <a:moveTo>
                  <a:pt x="0" y="0"/>
                </a:moveTo>
                <a:lnTo>
                  <a:pt x="1525992" y="0"/>
                </a:lnTo>
                <a:lnTo>
                  <a:pt x="1525992" y="1400098"/>
                </a:lnTo>
                <a:lnTo>
                  <a:pt x="0" y="1400098"/>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25" id="25"/>
          <p:cNvSpPr txBox="true"/>
          <p:nvPr/>
        </p:nvSpPr>
        <p:spPr>
          <a:xfrm rot="0">
            <a:off x="8387784" y="1217454"/>
            <a:ext cx="9633968" cy="1716405"/>
          </a:xfrm>
          <a:prstGeom prst="rect">
            <a:avLst/>
          </a:prstGeom>
        </p:spPr>
        <p:txBody>
          <a:bodyPr anchor="t" rtlCol="false" tIns="0" lIns="0" bIns="0" rIns="0">
            <a:spAutoFit/>
          </a:bodyPr>
          <a:lstStyle/>
          <a:p>
            <a:pPr algn="l" marL="0" indent="0" lvl="0">
              <a:lnSpc>
                <a:spcPts val="6719"/>
              </a:lnSpc>
              <a:spcBef>
                <a:spcPct val="0"/>
              </a:spcBef>
            </a:pPr>
            <a:r>
              <a:rPr lang="en-US" b="true" sz="4800">
                <a:solidFill>
                  <a:srgbClr val="1E5ACD"/>
                </a:solidFill>
                <a:latin typeface="Poppins Ultra-Bold"/>
                <a:ea typeface="Poppins Ultra-Bold"/>
                <a:cs typeface="Poppins Ultra-Bold"/>
                <a:sym typeface="Poppins Ultra-Bold"/>
              </a:rPr>
              <a:t>Technical Achievements &amp; Implementation Details</a:t>
            </a:r>
          </a:p>
        </p:txBody>
      </p:sp>
      <p:sp>
        <p:nvSpPr>
          <p:cNvPr name="TextBox 26" id="26"/>
          <p:cNvSpPr txBox="true"/>
          <p:nvPr/>
        </p:nvSpPr>
        <p:spPr>
          <a:xfrm rot="0">
            <a:off x="8913536" y="3572034"/>
            <a:ext cx="7360487" cy="5873115"/>
          </a:xfrm>
          <a:prstGeom prst="rect">
            <a:avLst/>
          </a:prstGeom>
        </p:spPr>
        <p:txBody>
          <a:bodyPr anchor="t" rtlCol="false" tIns="0" lIns="0" bIns="0" rIns="0">
            <a:spAutoFit/>
          </a:bodyPr>
          <a:lstStyle/>
          <a:p>
            <a:pPr algn="l" marL="518160" indent="-259080" lvl="1">
              <a:lnSpc>
                <a:spcPts val="3359"/>
              </a:lnSpc>
              <a:buFont typeface="Arial"/>
              <a:buChar char="•"/>
            </a:pPr>
            <a:r>
              <a:rPr lang="en-US" b="true" sz="2400">
                <a:solidFill>
                  <a:srgbClr val="000000"/>
                </a:solidFill>
                <a:latin typeface="Poppins Ultra-Bold"/>
                <a:ea typeface="Poppins Ultra-Bold"/>
                <a:cs typeface="Poppins Ultra-Bold"/>
                <a:sym typeface="Poppins Ultra-Bold"/>
              </a:rPr>
              <a:t>Domain-Specific Fine-tuning: </a:t>
            </a:r>
            <a:r>
              <a:rPr lang="en-US" sz="2400">
                <a:solidFill>
                  <a:srgbClr val="000000"/>
                </a:solidFill>
                <a:latin typeface="Poppins"/>
                <a:ea typeface="Poppins"/>
                <a:cs typeface="Poppins"/>
                <a:sym typeface="Poppins"/>
              </a:rPr>
              <a:t>BioBART training specialized for MRI reports using MIMIC-IV Radiology.</a:t>
            </a:r>
          </a:p>
          <a:p>
            <a:pPr algn="l" marL="518160" indent="-259080" lvl="1">
              <a:lnSpc>
                <a:spcPts val="3359"/>
              </a:lnSpc>
              <a:buFont typeface="Arial"/>
              <a:buChar char="•"/>
            </a:pPr>
            <a:r>
              <a:rPr lang="en-US" b="true" sz="2400">
                <a:solidFill>
                  <a:srgbClr val="000000"/>
                </a:solidFill>
                <a:latin typeface="Poppins Ultra-Bold"/>
                <a:ea typeface="Poppins Ultra-Bold"/>
                <a:cs typeface="Poppins Ultra-Bold"/>
                <a:sym typeface="Poppins Ultra-Bold"/>
              </a:rPr>
              <a:t>Cloud Agnostic LLM Integration: </a:t>
            </a:r>
            <a:r>
              <a:rPr lang="en-US" sz="2400">
                <a:solidFill>
                  <a:srgbClr val="000000"/>
                </a:solidFill>
                <a:latin typeface="Poppins"/>
                <a:ea typeface="Poppins"/>
                <a:cs typeface="Poppins"/>
                <a:sym typeface="Poppins"/>
              </a:rPr>
              <a:t>Seamlessly integrated Azure OpenAI for advanced enhancement to get proper  report like a radiologist.</a:t>
            </a:r>
          </a:p>
          <a:p>
            <a:pPr algn="l" marL="518160" indent="-259080" lvl="1">
              <a:lnSpc>
                <a:spcPts val="3359"/>
              </a:lnSpc>
              <a:buFont typeface="Arial"/>
              <a:buChar char="•"/>
            </a:pPr>
            <a:r>
              <a:rPr lang="en-US" b="true" sz="2400">
                <a:solidFill>
                  <a:srgbClr val="000000"/>
                </a:solidFill>
                <a:latin typeface="Poppins Ultra-Bold"/>
                <a:ea typeface="Poppins Ultra-Bold"/>
                <a:cs typeface="Poppins Ultra-Bold"/>
                <a:sym typeface="Poppins Ultra-Bold"/>
              </a:rPr>
              <a:t>Efficient PDF Text Extraction: </a:t>
            </a:r>
            <a:r>
              <a:rPr lang="en-US" sz="2400">
                <a:solidFill>
                  <a:srgbClr val="000000"/>
                </a:solidFill>
                <a:latin typeface="Poppins"/>
                <a:ea typeface="Poppins"/>
                <a:cs typeface="Poppins"/>
                <a:sym typeface="Poppins"/>
              </a:rPr>
              <a:t>Using unstructured.io for robust data input from reports.</a:t>
            </a:r>
          </a:p>
          <a:p>
            <a:pPr algn="l" marL="518160" indent="-259080" lvl="1">
              <a:lnSpc>
                <a:spcPts val="3359"/>
              </a:lnSpc>
              <a:buFont typeface="Arial"/>
              <a:buChar char="•"/>
            </a:pPr>
            <a:r>
              <a:rPr lang="en-US" b="true" sz="2400">
                <a:solidFill>
                  <a:srgbClr val="000000"/>
                </a:solidFill>
                <a:latin typeface="Poppins Ultra-Bold"/>
                <a:ea typeface="Poppins Ultra-Bold"/>
                <a:cs typeface="Poppins Ultra-Bold"/>
                <a:sym typeface="Poppins Ultra-Bold"/>
              </a:rPr>
              <a:t>Scalable Deployment:</a:t>
            </a:r>
            <a:r>
              <a:rPr lang="en-US" sz="2400">
                <a:solidFill>
                  <a:srgbClr val="000000"/>
                </a:solidFill>
                <a:latin typeface="Poppins"/>
                <a:ea typeface="Poppins"/>
                <a:cs typeface="Poppins"/>
                <a:sym typeface="Poppins"/>
              </a:rPr>
              <a:t> Hosted on Hugging Face Spaces for public access.</a:t>
            </a:r>
          </a:p>
          <a:p>
            <a:pPr algn="l" marL="518160" indent="-259080" lvl="1">
              <a:lnSpc>
                <a:spcPts val="3359"/>
              </a:lnSpc>
              <a:buFont typeface="Arial"/>
              <a:buChar char="•"/>
            </a:pPr>
            <a:r>
              <a:rPr lang="en-US" b="true" sz="2400">
                <a:solidFill>
                  <a:srgbClr val="000000"/>
                </a:solidFill>
                <a:latin typeface="Poppins Ultra-Bold"/>
                <a:ea typeface="Poppins Ultra-Bold"/>
                <a:cs typeface="Poppins Ultra-Bold"/>
                <a:sym typeface="Poppins Ultra-Bold"/>
              </a:rPr>
              <a:t>Secure API Handling: </a:t>
            </a:r>
            <a:r>
              <a:rPr lang="en-US" sz="2400">
                <a:solidFill>
                  <a:srgbClr val="000000"/>
                </a:solidFill>
                <a:latin typeface="Poppins"/>
                <a:ea typeface="Poppins"/>
                <a:cs typeface="Poppins"/>
                <a:sym typeface="Poppins"/>
              </a:rPr>
              <a:t>Environment variables and Hugging Face secrets for API keys.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9008203" y="7891928"/>
            <a:ext cx="282969" cy="388112"/>
          </a:xfrm>
          <a:custGeom>
            <a:avLst/>
            <a:gdLst/>
            <a:ahLst/>
            <a:cxnLst/>
            <a:rect r="r" b="b" t="t" l="l"/>
            <a:pathLst>
              <a:path h="388112" w="282969">
                <a:moveTo>
                  <a:pt x="0" y="0"/>
                </a:moveTo>
                <a:lnTo>
                  <a:pt x="282970" y="0"/>
                </a:lnTo>
                <a:lnTo>
                  <a:pt x="282970" y="388113"/>
                </a:lnTo>
                <a:lnTo>
                  <a:pt x="0" y="38811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9566300" y="7919416"/>
            <a:ext cx="337676" cy="360625"/>
          </a:xfrm>
          <a:custGeom>
            <a:avLst/>
            <a:gdLst/>
            <a:ahLst/>
            <a:cxnLst/>
            <a:rect r="r" b="b" t="t" l="l"/>
            <a:pathLst>
              <a:path h="360625" w="337676">
                <a:moveTo>
                  <a:pt x="0" y="0"/>
                </a:moveTo>
                <a:lnTo>
                  <a:pt x="337676" y="0"/>
                </a:lnTo>
                <a:lnTo>
                  <a:pt x="337676" y="360625"/>
                </a:lnTo>
                <a:lnTo>
                  <a:pt x="0" y="36062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8384024" y="7916445"/>
            <a:ext cx="349052" cy="363596"/>
          </a:xfrm>
          <a:custGeom>
            <a:avLst/>
            <a:gdLst/>
            <a:ahLst/>
            <a:cxnLst/>
            <a:rect r="r" b="b" t="t" l="l"/>
            <a:pathLst>
              <a:path h="363596" w="349052">
                <a:moveTo>
                  <a:pt x="0" y="0"/>
                </a:moveTo>
                <a:lnTo>
                  <a:pt x="349052" y="0"/>
                </a:lnTo>
                <a:lnTo>
                  <a:pt x="349052" y="363596"/>
                </a:lnTo>
                <a:lnTo>
                  <a:pt x="0" y="36359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5" id="5"/>
          <p:cNvGrpSpPr/>
          <p:nvPr/>
        </p:nvGrpSpPr>
        <p:grpSpPr>
          <a:xfrm rot="-4418485">
            <a:off x="-2364028" y="1624857"/>
            <a:ext cx="3518768" cy="3518768"/>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1E5ACD">
                    <a:alpha val="100000"/>
                  </a:srgbClr>
                </a:gs>
                <a:gs pos="100000">
                  <a:srgbClr val="33B291">
                    <a:alpha val="100000"/>
                  </a:srgbClr>
                </a:gs>
              </a:gsLst>
              <a:lin ang="2700000"/>
            </a:gradFill>
          </p:spPr>
        </p:sp>
        <p:sp>
          <p:nvSpPr>
            <p:cNvPr name="TextBox 7" id="7"/>
            <p:cNvSpPr txBox="true"/>
            <p:nvPr/>
          </p:nvSpPr>
          <p:spPr>
            <a:xfrm>
              <a:off x="76200" y="9525"/>
              <a:ext cx="660400" cy="727075"/>
            </a:xfrm>
            <a:prstGeom prst="rect">
              <a:avLst/>
            </a:prstGeom>
          </p:spPr>
          <p:txBody>
            <a:bodyPr anchor="ctr" rtlCol="false" tIns="50800" lIns="50800" bIns="50800" rIns="50800"/>
            <a:lstStyle/>
            <a:p>
              <a:pPr algn="ctr">
                <a:lnSpc>
                  <a:spcPts val="3359"/>
                </a:lnSpc>
              </a:pPr>
            </a:p>
          </p:txBody>
        </p:sp>
      </p:grpSp>
      <p:grpSp>
        <p:nvGrpSpPr>
          <p:cNvPr name="Group 8" id="8"/>
          <p:cNvGrpSpPr/>
          <p:nvPr/>
        </p:nvGrpSpPr>
        <p:grpSpPr>
          <a:xfrm rot="2107435">
            <a:off x="16030054" y="8291530"/>
            <a:ext cx="3990940" cy="3990940"/>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1E5ACD">
                    <a:alpha val="44000"/>
                  </a:srgbClr>
                </a:gs>
                <a:gs pos="100000">
                  <a:srgbClr val="33B291">
                    <a:alpha val="44000"/>
                  </a:srgbClr>
                </a:gs>
              </a:gsLst>
              <a:lin ang="2700000"/>
            </a:gradFill>
          </p:spPr>
        </p:sp>
        <p:sp>
          <p:nvSpPr>
            <p:cNvPr name="TextBox 10" id="10"/>
            <p:cNvSpPr txBox="true"/>
            <p:nvPr/>
          </p:nvSpPr>
          <p:spPr>
            <a:xfrm>
              <a:off x="76200" y="9525"/>
              <a:ext cx="660400" cy="727075"/>
            </a:xfrm>
            <a:prstGeom prst="rect">
              <a:avLst/>
            </a:prstGeom>
          </p:spPr>
          <p:txBody>
            <a:bodyPr anchor="ctr" rtlCol="false" tIns="50800" lIns="50800" bIns="50800" rIns="50800"/>
            <a:lstStyle/>
            <a:p>
              <a:pPr algn="ctr">
                <a:lnSpc>
                  <a:spcPts val="3359"/>
                </a:lnSpc>
              </a:pPr>
            </a:p>
          </p:txBody>
        </p:sp>
      </p:grpSp>
      <p:sp>
        <p:nvSpPr>
          <p:cNvPr name="Freeform 11" id="11"/>
          <p:cNvSpPr/>
          <p:nvPr/>
        </p:nvSpPr>
        <p:spPr>
          <a:xfrm flipH="false" flipV="false" rot="0">
            <a:off x="759861" y="9784532"/>
            <a:ext cx="1088022" cy="1004937"/>
          </a:xfrm>
          <a:custGeom>
            <a:avLst/>
            <a:gdLst/>
            <a:ahLst/>
            <a:cxnLst/>
            <a:rect r="r" b="b" t="t" l="l"/>
            <a:pathLst>
              <a:path h="1004937" w="1088022">
                <a:moveTo>
                  <a:pt x="0" y="0"/>
                </a:moveTo>
                <a:lnTo>
                  <a:pt x="1088022" y="0"/>
                </a:lnTo>
                <a:lnTo>
                  <a:pt x="1088022" y="1004936"/>
                </a:lnTo>
                <a:lnTo>
                  <a:pt x="0" y="1004936"/>
                </a:lnTo>
                <a:lnTo>
                  <a:pt x="0" y="0"/>
                </a:lnTo>
                <a:close/>
              </a:path>
            </a:pathLst>
          </a:custGeom>
          <a:blipFill>
            <a:blip r:embed="rId8">
              <a:alphaModFix amt="65999"/>
              <a:extLst>
                <a:ext uri="{96DAC541-7B7A-43D3-8B79-37D633B846F1}">
                  <asvg:svgBlip xmlns:asvg="http://schemas.microsoft.com/office/drawing/2016/SVG/main" r:embed="rId9"/>
                </a:ext>
              </a:extLst>
            </a:blip>
            <a:stretch>
              <a:fillRect l="0" t="0" r="0" b="0"/>
            </a:stretch>
          </a:blipFill>
        </p:spPr>
      </p:sp>
      <p:sp>
        <p:nvSpPr>
          <p:cNvPr name="Freeform 12" id="12"/>
          <p:cNvSpPr/>
          <p:nvPr/>
        </p:nvSpPr>
        <p:spPr>
          <a:xfrm flipH="false" flipV="false" rot="0">
            <a:off x="17357710" y="3398721"/>
            <a:ext cx="1088022" cy="1004937"/>
          </a:xfrm>
          <a:custGeom>
            <a:avLst/>
            <a:gdLst/>
            <a:ahLst/>
            <a:cxnLst/>
            <a:rect r="r" b="b" t="t" l="l"/>
            <a:pathLst>
              <a:path h="1004937" w="1088022">
                <a:moveTo>
                  <a:pt x="0" y="0"/>
                </a:moveTo>
                <a:lnTo>
                  <a:pt x="1088022" y="0"/>
                </a:lnTo>
                <a:lnTo>
                  <a:pt x="1088022" y="1004936"/>
                </a:lnTo>
                <a:lnTo>
                  <a:pt x="0" y="1004936"/>
                </a:lnTo>
                <a:lnTo>
                  <a:pt x="0" y="0"/>
                </a:lnTo>
                <a:close/>
              </a:path>
            </a:pathLst>
          </a:custGeom>
          <a:blipFill>
            <a:blip r:embed="rId8">
              <a:alphaModFix amt="65999"/>
              <a:extLst>
                <a:ext uri="{96DAC541-7B7A-43D3-8B79-37D633B846F1}">
                  <asvg:svgBlip xmlns:asvg="http://schemas.microsoft.com/office/drawing/2016/SVG/main" r:embed="rId9"/>
                </a:ext>
              </a:extLst>
            </a:blip>
            <a:stretch>
              <a:fillRect l="0" t="0" r="0" b="0"/>
            </a:stretch>
          </a:blipFill>
        </p:spPr>
      </p:sp>
      <p:sp>
        <p:nvSpPr>
          <p:cNvPr name="Freeform 13" id="13"/>
          <p:cNvSpPr/>
          <p:nvPr/>
        </p:nvSpPr>
        <p:spPr>
          <a:xfrm flipH="false" flipV="false" rot="0">
            <a:off x="1028700" y="4160000"/>
            <a:ext cx="9665024" cy="5098300"/>
          </a:xfrm>
          <a:custGeom>
            <a:avLst/>
            <a:gdLst/>
            <a:ahLst/>
            <a:cxnLst/>
            <a:rect r="r" b="b" t="t" l="l"/>
            <a:pathLst>
              <a:path h="5098300" w="9665024">
                <a:moveTo>
                  <a:pt x="0" y="0"/>
                </a:moveTo>
                <a:lnTo>
                  <a:pt x="9665024" y="0"/>
                </a:lnTo>
                <a:lnTo>
                  <a:pt x="9665024" y="5098300"/>
                </a:lnTo>
                <a:lnTo>
                  <a:pt x="0" y="5098300"/>
                </a:lnTo>
                <a:lnTo>
                  <a:pt x="0" y="0"/>
                </a:lnTo>
                <a:close/>
              </a:path>
            </a:pathLst>
          </a:custGeom>
          <a:blipFill>
            <a:blip r:embed="rId10"/>
            <a:stretch>
              <a:fillRect l="0" t="0" r="0" b="0"/>
            </a:stretch>
          </a:blipFill>
        </p:spPr>
      </p:sp>
      <p:sp>
        <p:nvSpPr>
          <p:cNvPr name="Freeform 14" id="14"/>
          <p:cNvSpPr/>
          <p:nvPr/>
        </p:nvSpPr>
        <p:spPr>
          <a:xfrm flipH="false" flipV="false" rot="0">
            <a:off x="10969949" y="4429317"/>
            <a:ext cx="7055575" cy="4559665"/>
          </a:xfrm>
          <a:custGeom>
            <a:avLst/>
            <a:gdLst/>
            <a:ahLst/>
            <a:cxnLst/>
            <a:rect r="r" b="b" t="t" l="l"/>
            <a:pathLst>
              <a:path h="4559665" w="7055575">
                <a:moveTo>
                  <a:pt x="0" y="0"/>
                </a:moveTo>
                <a:lnTo>
                  <a:pt x="7055575" y="0"/>
                </a:lnTo>
                <a:lnTo>
                  <a:pt x="7055575" y="4559666"/>
                </a:lnTo>
                <a:lnTo>
                  <a:pt x="0" y="4559666"/>
                </a:lnTo>
                <a:lnTo>
                  <a:pt x="0" y="0"/>
                </a:lnTo>
                <a:close/>
              </a:path>
            </a:pathLst>
          </a:custGeom>
          <a:blipFill>
            <a:blip r:embed="rId11"/>
            <a:stretch>
              <a:fillRect l="0" t="0" r="0" b="0"/>
            </a:stretch>
          </a:blipFill>
        </p:spPr>
      </p:sp>
      <p:sp>
        <p:nvSpPr>
          <p:cNvPr name="TextBox 15" id="15"/>
          <p:cNvSpPr txBox="true"/>
          <p:nvPr/>
        </p:nvSpPr>
        <p:spPr>
          <a:xfrm rot="0">
            <a:off x="1030219" y="522923"/>
            <a:ext cx="8260953" cy="868680"/>
          </a:xfrm>
          <a:prstGeom prst="rect">
            <a:avLst/>
          </a:prstGeom>
        </p:spPr>
        <p:txBody>
          <a:bodyPr anchor="t" rtlCol="false" tIns="0" lIns="0" bIns="0" rIns="0">
            <a:spAutoFit/>
          </a:bodyPr>
          <a:lstStyle/>
          <a:p>
            <a:pPr algn="ctr" marL="0" indent="0" lvl="0">
              <a:lnSpc>
                <a:spcPts val="6719"/>
              </a:lnSpc>
              <a:spcBef>
                <a:spcPct val="0"/>
              </a:spcBef>
            </a:pPr>
            <a:r>
              <a:rPr lang="en-US" b="true" sz="4800">
                <a:solidFill>
                  <a:srgbClr val="40566E"/>
                </a:solidFill>
                <a:latin typeface="Poppins Ultra-Bold"/>
                <a:ea typeface="Poppins Ultra-Bold"/>
                <a:cs typeface="Poppins Ultra-Bold"/>
                <a:sym typeface="Poppins Ultra-Bold"/>
              </a:rPr>
              <a:t>Testing &amp; validation</a:t>
            </a:r>
          </a:p>
        </p:txBody>
      </p:sp>
      <p:sp>
        <p:nvSpPr>
          <p:cNvPr name="TextBox 16" id="16"/>
          <p:cNvSpPr txBox="true"/>
          <p:nvPr/>
        </p:nvSpPr>
        <p:spPr>
          <a:xfrm rot="0">
            <a:off x="1847883" y="1716131"/>
            <a:ext cx="15509827" cy="3274394"/>
          </a:xfrm>
          <a:prstGeom prst="rect">
            <a:avLst/>
          </a:prstGeom>
        </p:spPr>
        <p:txBody>
          <a:bodyPr anchor="t" rtlCol="false" tIns="0" lIns="0" bIns="0" rIns="0">
            <a:spAutoFit/>
          </a:bodyPr>
          <a:lstStyle/>
          <a:p>
            <a:pPr algn="l" marL="504529" indent="-252265" lvl="1">
              <a:lnSpc>
                <a:spcPts val="3271"/>
              </a:lnSpc>
              <a:buFont typeface="Arial"/>
              <a:buChar char="•"/>
            </a:pPr>
            <a:r>
              <a:rPr lang="en-US" b="true" sz="2336">
                <a:solidFill>
                  <a:srgbClr val="40566E"/>
                </a:solidFill>
                <a:latin typeface="Poppins Bold"/>
                <a:ea typeface="Poppins Bold"/>
                <a:cs typeface="Poppins Bold"/>
                <a:sym typeface="Poppins Bold"/>
              </a:rPr>
              <a:t>Different parts of the system were tested separately (PDF extraction, input validation, impression generation). </a:t>
            </a:r>
          </a:p>
          <a:p>
            <a:pPr algn="l" marL="504529" indent="-252265" lvl="1">
              <a:lnSpc>
                <a:spcPts val="3271"/>
              </a:lnSpc>
              <a:buFont typeface="Arial"/>
              <a:buChar char="•"/>
            </a:pPr>
            <a:r>
              <a:rPr lang="en-US" b="true" sz="2336">
                <a:solidFill>
                  <a:srgbClr val="40566E"/>
                </a:solidFill>
                <a:latin typeface="Poppins Bold"/>
                <a:ea typeface="Poppins Bold"/>
                <a:cs typeface="Poppins Bold"/>
                <a:sym typeface="Poppins Bold"/>
              </a:rPr>
              <a:t>End-to-end tests were done by giving actual MRI text and checking the generated impressions. </a:t>
            </a:r>
          </a:p>
          <a:p>
            <a:pPr algn="l" marL="504529" indent="-252265" lvl="1">
              <a:lnSpc>
                <a:spcPts val="3271"/>
              </a:lnSpc>
              <a:buFont typeface="Arial"/>
              <a:buChar char="•"/>
            </a:pPr>
            <a:r>
              <a:rPr lang="en-US" b="true" sz="2336">
                <a:solidFill>
                  <a:srgbClr val="40566E"/>
                </a:solidFill>
                <a:latin typeface="Poppins Bold"/>
                <a:ea typeface="Poppins Bold"/>
                <a:cs typeface="Poppins Bold"/>
                <a:sym typeface="Poppins Bold"/>
              </a:rPr>
              <a:t> Conducted end-to-end user flow tests on the </a:t>
            </a:r>
            <a:r>
              <a:rPr lang="en-US" b="true" sz="2336">
                <a:solidFill>
                  <a:srgbClr val="40566E"/>
                </a:solidFill>
                <a:latin typeface="Poppins Bold"/>
                <a:ea typeface="Poppins Bold"/>
                <a:cs typeface="Poppins Bold"/>
                <a:sym typeface="Poppins Bold"/>
              </a:rPr>
              <a:t>Streamlit app for UI, input methods (text, PDF), and output quality.</a:t>
            </a:r>
          </a:p>
          <a:p>
            <a:pPr algn="l">
              <a:lnSpc>
                <a:spcPts val="3271"/>
              </a:lnSpc>
            </a:pPr>
          </a:p>
          <a:p>
            <a:pPr algn="l">
              <a:lnSpc>
                <a:spcPts val="3271"/>
              </a:lnSpc>
            </a:pPr>
          </a:p>
          <a:p>
            <a:pPr algn="l" marL="0" indent="0" lvl="0">
              <a:lnSpc>
                <a:spcPts val="3271"/>
              </a:lnSpc>
              <a:spcBef>
                <a:spcPct val="0"/>
              </a:spcBef>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5464680">
            <a:off x="6074180" y="-1832817"/>
            <a:ext cx="3990940" cy="3990940"/>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1E5ACD">
                    <a:alpha val="26000"/>
                  </a:srgbClr>
                </a:gs>
                <a:gs pos="100000">
                  <a:srgbClr val="33B291">
                    <a:alpha val="26000"/>
                  </a:srgbClr>
                </a:gs>
              </a:gsLst>
              <a:lin ang="2700000"/>
            </a:gradFill>
          </p:spPr>
        </p:sp>
        <p:sp>
          <p:nvSpPr>
            <p:cNvPr name="TextBox 4" id="4"/>
            <p:cNvSpPr txBox="true"/>
            <p:nvPr/>
          </p:nvSpPr>
          <p:spPr>
            <a:xfrm>
              <a:off x="76200" y="9525"/>
              <a:ext cx="660400" cy="727075"/>
            </a:xfrm>
            <a:prstGeom prst="rect">
              <a:avLst/>
            </a:prstGeom>
          </p:spPr>
          <p:txBody>
            <a:bodyPr anchor="ctr" rtlCol="false" tIns="50800" lIns="50800" bIns="50800" rIns="50800"/>
            <a:lstStyle/>
            <a:p>
              <a:pPr algn="ctr">
                <a:lnSpc>
                  <a:spcPts val="3359"/>
                </a:lnSpc>
              </a:pPr>
            </a:p>
          </p:txBody>
        </p:sp>
      </p:grpSp>
      <p:grpSp>
        <p:nvGrpSpPr>
          <p:cNvPr name="Group 5" id="5"/>
          <p:cNvGrpSpPr/>
          <p:nvPr/>
        </p:nvGrpSpPr>
        <p:grpSpPr>
          <a:xfrm rot="-10060280">
            <a:off x="-1075543" y="8703474"/>
            <a:ext cx="3990940" cy="3990940"/>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1E5ACD">
                    <a:alpha val="41000"/>
                  </a:srgbClr>
                </a:gs>
                <a:gs pos="100000">
                  <a:srgbClr val="33B291">
                    <a:alpha val="41000"/>
                  </a:srgbClr>
                </a:gs>
              </a:gsLst>
              <a:lin ang="2700000"/>
            </a:gradFill>
          </p:spPr>
        </p:sp>
        <p:sp>
          <p:nvSpPr>
            <p:cNvPr name="TextBox 7" id="7"/>
            <p:cNvSpPr txBox="true"/>
            <p:nvPr/>
          </p:nvSpPr>
          <p:spPr>
            <a:xfrm>
              <a:off x="76200" y="9525"/>
              <a:ext cx="660400" cy="727075"/>
            </a:xfrm>
            <a:prstGeom prst="rect">
              <a:avLst/>
            </a:prstGeom>
          </p:spPr>
          <p:txBody>
            <a:bodyPr anchor="ctr" rtlCol="false" tIns="50800" lIns="50800" bIns="50800" rIns="50800"/>
            <a:lstStyle/>
            <a:p>
              <a:pPr algn="ctr">
                <a:lnSpc>
                  <a:spcPts val="3359"/>
                </a:lnSpc>
              </a:pPr>
            </a:p>
          </p:txBody>
        </p:sp>
      </p:grpSp>
      <p:sp>
        <p:nvSpPr>
          <p:cNvPr name="Freeform 8" id="8"/>
          <p:cNvSpPr/>
          <p:nvPr/>
        </p:nvSpPr>
        <p:spPr>
          <a:xfrm flipH="false" flipV="false" rot="0">
            <a:off x="2279228" y="5296479"/>
            <a:ext cx="252169" cy="345867"/>
          </a:xfrm>
          <a:custGeom>
            <a:avLst/>
            <a:gdLst/>
            <a:ahLst/>
            <a:cxnLst/>
            <a:rect r="r" b="b" t="t" l="l"/>
            <a:pathLst>
              <a:path h="345867" w="252169">
                <a:moveTo>
                  <a:pt x="0" y="0"/>
                </a:moveTo>
                <a:lnTo>
                  <a:pt x="252168" y="0"/>
                </a:lnTo>
                <a:lnTo>
                  <a:pt x="252168" y="345867"/>
                </a:lnTo>
                <a:lnTo>
                  <a:pt x="0" y="34586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2254852" y="6303679"/>
            <a:ext cx="300921" cy="321371"/>
          </a:xfrm>
          <a:custGeom>
            <a:avLst/>
            <a:gdLst/>
            <a:ahLst/>
            <a:cxnLst/>
            <a:rect r="r" b="b" t="t" l="l"/>
            <a:pathLst>
              <a:path h="321371" w="300921">
                <a:moveTo>
                  <a:pt x="0" y="0"/>
                </a:moveTo>
                <a:lnTo>
                  <a:pt x="300920" y="0"/>
                </a:lnTo>
                <a:lnTo>
                  <a:pt x="300920" y="321372"/>
                </a:lnTo>
                <a:lnTo>
                  <a:pt x="0" y="32137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2249783" y="7297308"/>
            <a:ext cx="311058" cy="324019"/>
          </a:xfrm>
          <a:custGeom>
            <a:avLst/>
            <a:gdLst/>
            <a:ahLst/>
            <a:cxnLst/>
            <a:rect r="r" b="b" t="t" l="l"/>
            <a:pathLst>
              <a:path h="324019" w="311058">
                <a:moveTo>
                  <a:pt x="0" y="0"/>
                </a:moveTo>
                <a:lnTo>
                  <a:pt x="311058" y="0"/>
                </a:lnTo>
                <a:lnTo>
                  <a:pt x="311058" y="324019"/>
                </a:lnTo>
                <a:lnTo>
                  <a:pt x="0" y="32401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1" id="11"/>
          <p:cNvSpPr/>
          <p:nvPr/>
        </p:nvSpPr>
        <p:spPr>
          <a:xfrm flipH="false" flipV="false" rot="0">
            <a:off x="16262344" y="8755832"/>
            <a:ext cx="1088022" cy="1004937"/>
          </a:xfrm>
          <a:custGeom>
            <a:avLst/>
            <a:gdLst/>
            <a:ahLst/>
            <a:cxnLst/>
            <a:rect r="r" b="b" t="t" l="l"/>
            <a:pathLst>
              <a:path h="1004937" w="1088022">
                <a:moveTo>
                  <a:pt x="0" y="0"/>
                </a:moveTo>
                <a:lnTo>
                  <a:pt x="1088022" y="0"/>
                </a:lnTo>
                <a:lnTo>
                  <a:pt x="1088022" y="1004936"/>
                </a:lnTo>
                <a:lnTo>
                  <a:pt x="0" y="1004936"/>
                </a:lnTo>
                <a:lnTo>
                  <a:pt x="0" y="0"/>
                </a:lnTo>
                <a:close/>
              </a:path>
            </a:pathLst>
          </a:custGeom>
          <a:blipFill>
            <a:blip r:embed="rId8">
              <a:alphaModFix amt="65999"/>
              <a:extLst>
                <a:ext uri="{96DAC541-7B7A-43D3-8B79-37D633B846F1}">
                  <asvg:svgBlip xmlns:asvg="http://schemas.microsoft.com/office/drawing/2016/SVG/main" r:embed="rId9"/>
                </a:ext>
              </a:extLst>
            </a:blip>
            <a:stretch>
              <a:fillRect l="0" t="0" r="0" b="0"/>
            </a:stretch>
          </a:blipFill>
        </p:spPr>
      </p:sp>
      <p:sp>
        <p:nvSpPr>
          <p:cNvPr name="Freeform 12" id="12"/>
          <p:cNvSpPr/>
          <p:nvPr/>
        </p:nvSpPr>
        <p:spPr>
          <a:xfrm flipH="false" flipV="false" rot="0">
            <a:off x="-394804" y="5298742"/>
            <a:ext cx="1088022" cy="1004937"/>
          </a:xfrm>
          <a:custGeom>
            <a:avLst/>
            <a:gdLst/>
            <a:ahLst/>
            <a:cxnLst/>
            <a:rect r="r" b="b" t="t" l="l"/>
            <a:pathLst>
              <a:path h="1004937" w="1088022">
                <a:moveTo>
                  <a:pt x="0" y="0"/>
                </a:moveTo>
                <a:lnTo>
                  <a:pt x="1088023" y="0"/>
                </a:lnTo>
                <a:lnTo>
                  <a:pt x="1088023" y="1004937"/>
                </a:lnTo>
                <a:lnTo>
                  <a:pt x="0" y="1004937"/>
                </a:lnTo>
                <a:lnTo>
                  <a:pt x="0" y="0"/>
                </a:lnTo>
                <a:close/>
              </a:path>
            </a:pathLst>
          </a:custGeom>
          <a:blipFill>
            <a:blip r:embed="rId8">
              <a:alphaModFix amt="65999"/>
              <a:extLst>
                <a:ext uri="{96DAC541-7B7A-43D3-8B79-37D633B846F1}">
                  <asvg:svgBlip xmlns:asvg="http://schemas.microsoft.com/office/drawing/2016/SVG/main" r:embed="rId9"/>
                </a:ext>
              </a:extLst>
            </a:blip>
            <a:stretch>
              <a:fillRect l="0" t="0" r="0" b="0"/>
            </a:stretch>
          </a:blipFill>
        </p:spPr>
      </p:sp>
      <p:sp>
        <p:nvSpPr>
          <p:cNvPr name="Freeform 13" id="13"/>
          <p:cNvSpPr/>
          <p:nvPr/>
        </p:nvSpPr>
        <p:spPr>
          <a:xfrm flipH="false" flipV="false" rot="0">
            <a:off x="7650774" y="3199679"/>
            <a:ext cx="10252343" cy="5203064"/>
          </a:xfrm>
          <a:custGeom>
            <a:avLst/>
            <a:gdLst/>
            <a:ahLst/>
            <a:cxnLst/>
            <a:rect r="r" b="b" t="t" l="l"/>
            <a:pathLst>
              <a:path h="5203064" w="10252343">
                <a:moveTo>
                  <a:pt x="0" y="0"/>
                </a:moveTo>
                <a:lnTo>
                  <a:pt x="10252343" y="0"/>
                </a:lnTo>
                <a:lnTo>
                  <a:pt x="10252343" y="5203064"/>
                </a:lnTo>
                <a:lnTo>
                  <a:pt x="0" y="5203064"/>
                </a:lnTo>
                <a:lnTo>
                  <a:pt x="0" y="0"/>
                </a:lnTo>
                <a:close/>
              </a:path>
            </a:pathLst>
          </a:custGeom>
          <a:blipFill>
            <a:blip r:embed="rId10"/>
            <a:stretch>
              <a:fillRect l="0" t="0" r="0" b="0"/>
            </a:stretch>
          </a:blipFill>
        </p:spPr>
      </p:sp>
      <p:sp>
        <p:nvSpPr>
          <p:cNvPr name="TextBox 14" id="14"/>
          <p:cNvSpPr txBox="true"/>
          <p:nvPr/>
        </p:nvSpPr>
        <p:spPr>
          <a:xfrm rot="0">
            <a:off x="1326101" y="575762"/>
            <a:ext cx="14391011" cy="1716405"/>
          </a:xfrm>
          <a:prstGeom prst="rect">
            <a:avLst/>
          </a:prstGeom>
        </p:spPr>
        <p:txBody>
          <a:bodyPr anchor="t" rtlCol="false" tIns="0" lIns="0" bIns="0" rIns="0">
            <a:spAutoFit/>
          </a:bodyPr>
          <a:lstStyle/>
          <a:p>
            <a:pPr algn="l" marL="0" indent="0" lvl="0">
              <a:lnSpc>
                <a:spcPts val="6719"/>
              </a:lnSpc>
              <a:spcBef>
                <a:spcPct val="0"/>
              </a:spcBef>
            </a:pPr>
            <a:r>
              <a:rPr lang="en-US" b="true" sz="4800">
                <a:solidFill>
                  <a:srgbClr val="1E5ACD"/>
                </a:solidFill>
                <a:latin typeface="Poppins Ultra-Bold"/>
                <a:ea typeface="Poppins Ultra-Bold"/>
                <a:cs typeface="Poppins Ultra-Bold"/>
                <a:sym typeface="Poppins Ultra-Bold"/>
              </a:rPr>
              <a:t>Live &amp; Operational: Deployment on Hugging Face Spaces</a:t>
            </a:r>
          </a:p>
        </p:txBody>
      </p:sp>
      <p:sp>
        <p:nvSpPr>
          <p:cNvPr name="TextBox 15" id="15"/>
          <p:cNvSpPr txBox="true"/>
          <p:nvPr/>
        </p:nvSpPr>
        <p:spPr>
          <a:xfrm rot="0">
            <a:off x="1028700" y="2914684"/>
            <a:ext cx="6324673" cy="6711315"/>
          </a:xfrm>
          <a:prstGeom prst="rect">
            <a:avLst/>
          </a:prstGeom>
        </p:spPr>
        <p:txBody>
          <a:bodyPr anchor="t" rtlCol="false" tIns="0" lIns="0" bIns="0" rIns="0">
            <a:spAutoFit/>
          </a:bodyPr>
          <a:lstStyle/>
          <a:p>
            <a:pPr algn="just" marL="518160" indent="-259080" lvl="1">
              <a:lnSpc>
                <a:spcPts val="3359"/>
              </a:lnSpc>
              <a:spcBef>
                <a:spcPct val="0"/>
              </a:spcBef>
              <a:buFont typeface="Arial"/>
              <a:buChar char="•"/>
            </a:pPr>
            <a:r>
              <a:rPr lang="en-US" b="true" sz="2400">
                <a:solidFill>
                  <a:srgbClr val="000000"/>
                </a:solidFill>
                <a:latin typeface="Poppins Bold"/>
                <a:ea typeface="Poppins Bold"/>
                <a:cs typeface="Poppins Bold"/>
                <a:sym typeface="Poppins Bold"/>
              </a:rPr>
              <a:t>Platform: </a:t>
            </a:r>
            <a:r>
              <a:rPr lang="en-US" sz="2400">
                <a:solidFill>
                  <a:srgbClr val="000000"/>
                </a:solidFill>
                <a:latin typeface="Poppins"/>
                <a:ea typeface="Poppins"/>
                <a:cs typeface="Poppins"/>
                <a:sym typeface="Poppins"/>
              </a:rPr>
              <a:t>Hugg</a:t>
            </a:r>
            <a:r>
              <a:rPr lang="en-US" sz="2400">
                <a:solidFill>
                  <a:srgbClr val="000000"/>
                </a:solidFill>
                <a:latin typeface="Poppins"/>
                <a:ea typeface="Poppins"/>
                <a:cs typeface="Poppins"/>
                <a:sym typeface="Poppins"/>
              </a:rPr>
              <a:t>ing Face Spaces (Streamlit SDK) for easy, public cloud deployment.</a:t>
            </a:r>
          </a:p>
          <a:p>
            <a:pPr algn="just" marL="518160" indent="-259080" lvl="1">
              <a:lnSpc>
                <a:spcPts val="3359"/>
              </a:lnSpc>
              <a:spcBef>
                <a:spcPct val="0"/>
              </a:spcBef>
              <a:buFont typeface="Arial"/>
              <a:buChar char="•"/>
            </a:pPr>
            <a:r>
              <a:rPr lang="en-US" b="true" sz="2400">
                <a:solidFill>
                  <a:srgbClr val="000000"/>
                </a:solidFill>
                <a:latin typeface="Poppins Bold"/>
                <a:ea typeface="Poppins Bold"/>
                <a:cs typeface="Poppins Bold"/>
                <a:sym typeface="Poppins Bold"/>
              </a:rPr>
              <a:t>Hybrid Hosting:</a:t>
            </a:r>
            <a:r>
              <a:rPr lang="en-US" sz="2400">
                <a:solidFill>
                  <a:srgbClr val="000000"/>
                </a:solidFill>
                <a:latin typeface="Poppins"/>
                <a:ea typeface="Poppins"/>
                <a:cs typeface="Poppins"/>
                <a:sym typeface="Poppins"/>
              </a:rPr>
              <a:t> Application code in Space, BioBART model on Hugging Face Model Hub.</a:t>
            </a:r>
          </a:p>
          <a:p>
            <a:pPr algn="just" marL="518160" indent="-259080" lvl="1">
              <a:lnSpc>
                <a:spcPts val="3359"/>
              </a:lnSpc>
              <a:spcBef>
                <a:spcPct val="0"/>
              </a:spcBef>
              <a:buFont typeface="Arial"/>
              <a:buChar char="•"/>
            </a:pPr>
            <a:r>
              <a:rPr lang="en-US" b="true" sz="2400">
                <a:solidFill>
                  <a:srgbClr val="000000"/>
                </a:solidFill>
                <a:latin typeface="Poppins Bold"/>
                <a:ea typeface="Poppins Bold"/>
                <a:cs typeface="Poppins Bold"/>
                <a:sym typeface="Poppins Bold"/>
              </a:rPr>
              <a:t>Monitoring: </a:t>
            </a:r>
            <a:r>
              <a:rPr lang="en-US" sz="2400">
                <a:solidFill>
                  <a:srgbClr val="000000"/>
                </a:solidFill>
                <a:latin typeface="Poppins"/>
                <a:ea typeface="Poppins"/>
                <a:cs typeface="Poppins"/>
                <a:sym typeface="Poppins"/>
              </a:rPr>
              <a:t>Built-in Hugging Face Analytics (CPU, Memory) and Logs for real-time health checks.</a:t>
            </a:r>
          </a:p>
          <a:p>
            <a:pPr algn="just" marL="518160" indent="-259080" lvl="1">
              <a:lnSpc>
                <a:spcPts val="3359"/>
              </a:lnSpc>
              <a:spcBef>
                <a:spcPct val="0"/>
              </a:spcBef>
              <a:buFont typeface="Arial"/>
              <a:buChar char="•"/>
            </a:pPr>
            <a:r>
              <a:rPr lang="en-US" b="true" sz="2400">
                <a:solidFill>
                  <a:srgbClr val="000000"/>
                </a:solidFill>
                <a:latin typeface="Poppins Bold"/>
                <a:ea typeface="Poppins Bold"/>
                <a:cs typeface="Poppins Bold"/>
                <a:sym typeface="Poppins Bold"/>
              </a:rPr>
              <a:t>Maintenance: </a:t>
            </a:r>
            <a:r>
              <a:rPr lang="en-US" sz="2400">
                <a:solidFill>
                  <a:srgbClr val="000000"/>
                </a:solidFill>
                <a:latin typeface="Poppins"/>
                <a:ea typeface="Poppins"/>
                <a:cs typeface="Poppins"/>
                <a:sym typeface="Poppins"/>
              </a:rPr>
              <a:t>Plan for dependency updates, model retraining, and security patches.</a:t>
            </a:r>
          </a:p>
          <a:p>
            <a:pPr algn="just" marL="518160" indent="-259080" lvl="1">
              <a:lnSpc>
                <a:spcPts val="3359"/>
              </a:lnSpc>
              <a:spcBef>
                <a:spcPct val="0"/>
              </a:spcBef>
              <a:buFont typeface="Arial"/>
              <a:buChar char="•"/>
            </a:pPr>
            <a:r>
              <a:rPr lang="en-US" b="true" sz="2400">
                <a:solidFill>
                  <a:srgbClr val="000000"/>
                </a:solidFill>
                <a:latin typeface="Poppins Bold"/>
                <a:ea typeface="Poppins Bold"/>
                <a:cs typeface="Poppins Bold"/>
                <a:sym typeface="Poppins Bold"/>
              </a:rPr>
              <a:t>Live URL</a:t>
            </a:r>
            <a:r>
              <a:rPr lang="en-US" sz="2400">
                <a:solidFill>
                  <a:srgbClr val="000000"/>
                </a:solidFill>
                <a:latin typeface="Poppins"/>
                <a:ea typeface="Poppins"/>
                <a:cs typeface="Poppins"/>
                <a:sym typeface="Poppins"/>
              </a:rPr>
              <a:t>: </a:t>
            </a:r>
            <a:r>
              <a:rPr lang="en-US" sz="2400" u="sng">
                <a:solidFill>
                  <a:srgbClr val="000000"/>
                </a:solidFill>
                <a:latin typeface="Poppins"/>
                <a:ea typeface="Poppins"/>
                <a:cs typeface="Poppins"/>
                <a:sym typeface="Poppins"/>
                <a:hlinkClick r:id="rId11" tooltip="https://huggingface.co/spaces/Vrajk/mri"/>
              </a:rPr>
              <a:t>https://huggingface.co/spaces/Vrajk/mri</a:t>
            </a:r>
          </a:p>
          <a:p>
            <a:pPr algn="just">
              <a:lnSpc>
                <a:spcPts val="3359"/>
              </a:lnSpc>
            </a:pPr>
          </a:p>
        </p:txBody>
      </p:sp>
      <p:sp>
        <p:nvSpPr>
          <p:cNvPr name="Freeform 16" id="16"/>
          <p:cNvSpPr/>
          <p:nvPr/>
        </p:nvSpPr>
        <p:spPr>
          <a:xfrm flipH="false" flipV="false" rot="0">
            <a:off x="17048619" y="3900710"/>
            <a:ext cx="421361" cy="643300"/>
          </a:xfrm>
          <a:custGeom>
            <a:avLst/>
            <a:gdLst/>
            <a:ahLst/>
            <a:cxnLst/>
            <a:rect r="r" b="b" t="t" l="l"/>
            <a:pathLst>
              <a:path h="643300" w="421361">
                <a:moveTo>
                  <a:pt x="0" y="0"/>
                </a:moveTo>
                <a:lnTo>
                  <a:pt x="421362" y="0"/>
                </a:lnTo>
                <a:lnTo>
                  <a:pt x="421362" y="643299"/>
                </a:lnTo>
                <a:lnTo>
                  <a:pt x="0" y="643299"/>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DAG0MdAXLHY</dc:identifier>
  <dcterms:modified xsi:type="dcterms:W3CDTF">2011-08-01T06:04:30Z</dcterms:modified>
  <cp:revision>1</cp:revision>
  <dc:title>Capstone Project Sem 7</dc:title>
</cp:coreProperties>
</file>